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4" r:id="rId2"/>
  </p:sldMasterIdLst>
  <p:notesMasterIdLst>
    <p:notesMasterId r:id="rId31"/>
  </p:notesMasterIdLst>
  <p:handoutMasterIdLst>
    <p:handoutMasterId r:id="rId32"/>
  </p:handoutMasterIdLst>
  <p:sldIdLst>
    <p:sldId id="917" r:id="rId3"/>
    <p:sldId id="1226" r:id="rId4"/>
    <p:sldId id="1227" r:id="rId5"/>
    <p:sldId id="1230" r:id="rId6"/>
    <p:sldId id="1520" r:id="rId7"/>
    <p:sldId id="1508" r:id="rId8"/>
    <p:sldId id="1252" r:id="rId9"/>
    <p:sldId id="1253" r:id="rId10"/>
    <p:sldId id="1254" r:id="rId11"/>
    <p:sldId id="1321" r:id="rId12"/>
    <p:sldId id="1346" r:id="rId13"/>
    <p:sldId id="1264" r:id="rId14"/>
    <p:sldId id="1404" r:id="rId15"/>
    <p:sldId id="1488" r:id="rId16"/>
    <p:sldId id="1325" r:id="rId17"/>
    <p:sldId id="1238" r:id="rId18"/>
    <p:sldId id="1240" r:id="rId19"/>
    <p:sldId id="1430" r:id="rId20"/>
    <p:sldId id="1266" r:id="rId21"/>
    <p:sldId id="1291" r:id="rId22"/>
    <p:sldId id="1292" r:id="rId23"/>
    <p:sldId id="1351" r:id="rId24"/>
    <p:sldId id="1352" r:id="rId25"/>
    <p:sldId id="1452" r:id="rId26"/>
    <p:sldId id="1234" r:id="rId27"/>
    <p:sldId id="1225" r:id="rId28"/>
    <p:sldId id="1522" r:id="rId29"/>
    <p:sldId id="1521" r:id="rId30"/>
  </p:sldIdLst>
  <p:sldSz cx="2437765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6FFFF"/>
    <a:srgbClr val="800080"/>
    <a:srgbClr val="9933FF"/>
    <a:srgbClr val="CC66FF"/>
    <a:srgbClr val="993300"/>
    <a:srgbClr val="FFCCFF"/>
    <a:srgbClr val="66FF33"/>
    <a:srgbClr val="00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8818" autoAdjust="0"/>
    <p:restoredTop sz="86406" autoAdjust="0"/>
  </p:normalViewPr>
  <p:slideViewPr>
    <p:cSldViewPr snapToGrid="0">
      <p:cViewPr varScale="1">
        <p:scale>
          <a:sx n="47" d="100"/>
          <a:sy n="47" d="100"/>
        </p:scale>
        <p:origin x="2216" y="232"/>
      </p:cViewPr>
      <p:guideLst>
        <p:guide orient="horz" pos="4320"/>
        <p:guide pos="7678"/>
      </p:guideLst>
    </p:cSldViewPr>
  </p:slideViewPr>
  <p:outlineViewPr>
    <p:cViewPr>
      <p:scale>
        <a:sx n="33" d="100"/>
        <a:sy n="33" d="100"/>
      </p:scale>
      <p:origin x="0" y="-1808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46C69-C8F1-492E-9316-9AB7C6225AF4}" type="datetimeFigureOut">
              <a:rPr lang="de-DE" smtClean="0"/>
              <a:pPr/>
              <a:t>28.03.25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E19FD-0356-4E38-81BF-CC2CC5DB7AD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909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8B922-56C9-46FC-9595-9C2DEF7C3E2B}" type="datetimeFigureOut">
              <a:rPr lang="de-DE" smtClean="0"/>
              <a:pPr/>
              <a:t>28.03.25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1544D-F39A-4F55-BC21-9BE909A9BAC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22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035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068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103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137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172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207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240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2275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what to say, visit https://</a:t>
            </a:r>
            <a:r>
              <a:rPr lang="en-US" dirty="0" err="1"/>
              <a:t>docs.google.com</a:t>
            </a:r>
            <a:r>
              <a:rPr lang="en-US" dirty="0"/>
              <a:t>/document/d/1VQP51_aEPiGFc4rZ58x7rWRemYTREZwNif4ZsMza0fw/</a:t>
            </a:r>
            <a:r>
              <a:rPr lang="en-US" dirty="0" err="1"/>
              <a:t>edit?tab</a:t>
            </a:r>
            <a:r>
              <a:rPr lang="en-US" dirty="0"/>
              <a:t>=t.0</a:t>
            </a:r>
          </a:p>
          <a:p>
            <a:r>
              <a:rPr lang="en-US" dirty="0"/>
              <a:t>Reach out to Dr. Dilip Amin at </a:t>
            </a:r>
            <a:r>
              <a:rPr lang="en-US" dirty="0" err="1"/>
              <a:t>InterfaithShaadi@gmail.com</a:t>
            </a:r>
            <a:r>
              <a:rPr lang="en-US" dirty="0"/>
              <a:t> for any help.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152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004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3763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3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9581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75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61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95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2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hyperlink" Target="http://www.google.com/imgres?imgurl=http://i193.photobucket.com/albums/z96/whengzky/FR%2520Joy%2520pix/641c.jpg&amp;imgrefurl=http://famouspeople-rules.blogspot.com/2008/10/mother-teresa.html&amp;h=1600&amp;w=1225&amp;sz=253&amp;tbnid=l-4po0oucjqHWM::&amp;tbnh=150&amp;tbnw=115&amp;prev=/images?q=mother+teresa+photos&amp;hl=en&amp;usg=__BAn5aSV8xFPwGk-PyUrpsbHW4Po=&amp;ei=fPvTSYCULtzulQefsrHVDA&amp;sa=X&amp;oi=image_result&amp;resnum=1&amp;ct=image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2">
                <a:lumMod val="50000"/>
              </a:schemeClr>
            </a:gs>
            <a:gs pos="67000">
              <a:srgbClr val="480B61">
                <a:lumMod val="55000"/>
                <a:lumOff val="45000"/>
              </a:srgbClr>
            </a:gs>
            <a:gs pos="76000">
              <a:srgbClr val="6B1090"/>
            </a:gs>
            <a:gs pos="89000">
              <a:srgbClr val="6B109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32">
            <a:extLst>
              <a:ext uri="{FF2B5EF4-FFF2-40B4-BE49-F238E27FC236}">
                <a16:creationId xmlns:a16="http://schemas.microsoft.com/office/drawing/2014/main" id="{CCFEB641-DCE1-400F-9C5B-7C6ED49B268C}"/>
              </a:ext>
            </a:extLst>
          </p:cNvPr>
          <p:cNvSpPr txBox="1"/>
          <p:nvPr/>
        </p:nvSpPr>
        <p:spPr>
          <a:xfrm>
            <a:off x="2672862" y="352449"/>
            <a:ext cx="18168919" cy="20928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Gotham Pro Black" panose="02000903040000020004" pitchFamily="50" charset="0"/>
              </a:rPr>
              <a:t>Interfaith Marriages</a:t>
            </a:r>
          </a:p>
        </p:txBody>
      </p:sp>
      <p:pic>
        <p:nvPicPr>
          <p:cNvPr id="4" name="Picture 3" descr="A close-up of a game&#10;&#10;AI-generated content may be incorrect.">
            <a:extLst>
              <a:ext uri="{FF2B5EF4-FFF2-40B4-BE49-F238E27FC236}">
                <a16:creationId xmlns:a16="http://schemas.microsoft.com/office/drawing/2014/main" id="{08FC4C41-E38C-06CA-798E-0F7182440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23" y="3651703"/>
            <a:ext cx="9994427" cy="5959177"/>
          </a:xfrm>
          <a:prstGeom prst="rect">
            <a:avLst/>
          </a:prstGeom>
        </p:spPr>
      </p:pic>
      <p:sp>
        <p:nvSpPr>
          <p:cNvPr id="7" name="Textfeld 32">
            <a:extLst>
              <a:ext uri="{FF2B5EF4-FFF2-40B4-BE49-F238E27FC236}">
                <a16:creationId xmlns:a16="http://schemas.microsoft.com/office/drawing/2014/main" id="{67F84E85-B402-E4E0-3228-B71C47A42472}"/>
              </a:ext>
            </a:extLst>
          </p:cNvPr>
          <p:cNvSpPr txBox="1"/>
          <p:nvPr/>
        </p:nvSpPr>
        <p:spPr>
          <a:xfrm>
            <a:off x="3439025" y="10496722"/>
            <a:ext cx="15878756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Gotham Pro Black" panose="02000903040000020004" pitchFamily="50" charset="0"/>
              </a:rPr>
              <a:t>Dilip Amin, Ph. D.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Georgia" panose="02040502050405020303" pitchFamily="18" charset="0"/>
                <a:cs typeface="Gotham Pro Black" panose="02000903040000020004" pitchFamily="50" charset="0"/>
              </a:rPr>
              <a:t>March 28,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5E009-4FF0-5F37-91A9-3C9600C92C80}"/>
              </a:ext>
            </a:extLst>
          </p:cNvPr>
          <p:cNvSpPr txBox="1"/>
          <p:nvPr/>
        </p:nvSpPr>
        <p:spPr>
          <a:xfrm>
            <a:off x="133350" y="13287123"/>
            <a:ext cx="1232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photos here may be used without owner’s permission and are used here for a non-profit educational purpose</a:t>
            </a:r>
          </a:p>
        </p:txBody>
      </p:sp>
    </p:spTree>
    <p:extLst>
      <p:ext uri="{BB962C8B-B14F-4D97-AF65-F5344CB8AC3E}">
        <p14:creationId xmlns:p14="http://schemas.microsoft.com/office/powerpoint/2010/main" val="868369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53559-C9D3-59BD-D23B-976A08B84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5F82F0C1-0F3B-E5D6-3BCD-99DEEA75D8A3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Hindu University of America.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58FD7CB-24C5-1140-DC2E-09BBCC8CDD70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10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902612F2-C2C8-EB86-4D62-DB8B3005B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B4576F-3F46-5CCE-EC07-8BFB79ED7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18" y="12754696"/>
            <a:ext cx="6441184" cy="795739"/>
          </a:xfrm>
          <a:prstGeom prst="rect">
            <a:avLst/>
          </a:prstGeom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A6C7D955-86B1-6AA1-D3E7-CB280D89AF7D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Pre-Nuptial Required for the Church Weddings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57A298E-504A-0A58-54BC-D3C8C6C91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06" y="2820083"/>
            <a:ext cx="24057033" cy="6937127"/>
          </a:xfrm>
          <a:prstGeom prst="rect">
            <a:avLst/>
          </a:prstGeom>
          <a:ln w="63500">
            <a:solidFill>
              <a:schemeClr val="accent1"/>
            </a:solidFill>
          </a:ln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A0461F8B-3BE3-575B-715C-1577F651B510}"/>
              </a:ext>
            </a:extLst>
          </p:cNvPr>
          <p:cNvSpPr txBox="1"/>
          <p:nvPr/>
        </p:nvSpPr>
        <p:spPr>
          <a:xfrm>
            <a:off x="6442282" y="11237754"/>
            <a:ext cx="12187988" cy="830995"/>
          </a:xfrm>
          <a:prstGeom prst="rect">
            <a:avLst/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Skip-generation Conversion</a:t>
            </a:r>
          </a:p>
        </p:txBody>
      </p:sp>
    </p:spTree>
    <p:extLst>
      <p:ext uri="{BB962C8B-B14F-4D97-AF65-F5344CB8AC3E}">
        <p14:creationId xmlns:p14="http://schemas.microsoft.com/office/powerpoint/2010/main" val="1291425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66938-0F68-1531-9435-33DA771A8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8E990F4D-72F8-997D-D673-8DCFFC333990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11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A3230F4A-744D-0FB3-2DFB-64BEA76A9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3FE4BD16-E51C-C6C7-B898-C2277C3AA4DC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Exclusivism in Geeta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5374918-6283-6840-BA57-A239A7768DEF}"/>
              </a:ext>
            </a:extLst>
          </p:cNvPr>
          <p:cNvSpPr>
            <a:spLocks noGrp="1"/>
          </p:cNvSpPr>
          <p:nvPr/>
        </p:nvSpPr>
        <p:spPr>
          <a:xfrm>
            <a:off x="790018" y="2565157"/>
            <a:ext cx="22498811" cy="2998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/>
            <a:r>
              <a:rPr lang="en-US" altLang="en-US" sz="5400" b="1" dirty="0">
                <a:ea typeface="ＭＳ Ｐゴシック" panose="020B0600070205080204" pitchFamily="34" charset="-128"/>
              </a:rPr>
              <a:t>Everyone follows My path in all respects [Geeta 4:11]</a:t>
            </a:r>
          </a:p>
          <a:p>
            <a:pPr eaLnBrk="1" hangingPunct="1"/>
            <a:r>
              <a:rPr lang="en-CA" altLang="en-US" sz="5400" b="1" dirty="0">
                <a:ea typeface="ＭＳ Ｐゴシック" panose="020B0600070205080204" pitchFamily="34" charset="-128"/>
              </a:rPr>
              <a:t>The fools disregard Me, dwelling in human form [9:11]</a:t>
            </a:r>
          </a:p>
          <a:p>
            <a:pPr eaLnBrk="1" hangingPunct="1"/>
            <a:r>
              <a:rPr lang="en-CA" altLang="en-US" sz="5400" b="1" dirty="0">
                <a:ea typeface="ＭＳ Ｐゴシック" panose="020B0600070205080204" pitchFamily="34" charset="-128"/>
              </a:rPr>
              <a:t>Those who are devotees of other gods and who worship them with faith actually worship only Me, but they do so in a wrong way [9:23]</a:t>
            </a:r>
          </a:p>
          <a:p>
            <a:pPr eaLnBrk="1" hangingPunct="1"/>
            <a:r>
              <a:rPr lang="en-CA" altLang="en-US" sz="5400" b="1" dirty="0">
                <a:ea typeface="ＭＳ Ｐゴシック" panose="020B0600070205080204" pitchFamily="34" charset="-128"/>
              </a:rPr>
              <a:t>Abandon all varieties of religion* and just surrender unto Me [18:66]</a:t>
            </a:r>
            <a:r>
              <a:rPr lang="en-US" altLang="en-US" sz="5400" b="1" dirty="0">
                <a:ea typeface="ＭＳ Ｐゴシック" panose="020B0600070205080204" pitchFamily="34" charset="-128"/>
              </a:rPr>
              <a:t> </a:t>
            </a:r>
            <a:endParaRPr lang="en-US" altLang="en-US" sz="5400" b="1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" name="Picture 2" descr="Krishna.jpg">
            <a:extLst>
              <a:ext uri="{FF2B5EF4-FFF2-40B4-BE49-F238E27FC236}">
                <a16:creationId xmlns:a16="http://schemas.microsoft.com/office/drawing/2014/main" id="{131EC2C3-C23C-3732-88F7-7DB5E4AE6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0" y="0"/>
            <a:ext cx="3295648" cy="46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49E6B185-E200-BC4E-B458-42F006AC4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788" y="10904242"/>
            <a:ext cx="92891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/>
            <a:r>
              <a:rPr lang="en-US" altLang="en-US" sz="4400" dirty="0"/>
              <a:t>*Actual word is dharma and not religion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BDE623C1-C716-354A-B498-82CB890E3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2623" y="11190683"/>
            <a:ext cx="56475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/>
            <a:r>
              <a:rPr lang="en-US" altLang="en-US" sz="3600" dirty="0"/>
              <a:t>Page 255 of the book</a:t>
            </a:r>
          </a:p>
        </p:txBody>
      </p:sp>
      <p:pic>
        <p:nvPicPr>
          <p:cNvPr id="7" name="Picture 6" descr="A red and white cover with a heart and symbols on it&#10;&#10;AI-generated content may be incorrect.">
            <a:extLst>
              <a:ext uri="{FF2B5EF4-FFF2-40B4-BE49-F238E27FC236}">
                <a16:creationId xmlns:a16="http://schemas.microsoft.com/office/drawing/2014/main" id="{55923464-88EF-06EE-4EEA-F39279413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159" y="10830499"/>
            <a:ext cx="879170" cy="131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3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4FE6E-7A22-A994-6C1D-140E85F09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9A3F1DB-21C9-ADCC-08D1-AA94A1240607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12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D97C3EBC-B867-B57A-93EF-403CCF584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2D348DB4-F1FD-5CF6-D6DD-50DC3B3852B1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Jewish Exclusivism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D0DC658-966B-311C-786F-2D4470A2C2B7}"/>
              </a:ext>
            </a:extLst>
          </p:cNvPr>
          <p:cNvSpPr txBox="1">
            <a:spLocks noGrp="1"/>
          </p:cNvSpPr>
          <p:nvPr/>
        </p:nvSpPr>
        <p:spPr>
          <a:xfrm>
            <a:off x="884788" y="2687144"/>
            <a:ext cx="22010913" cy="2998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45719" rIns="45719">
            <a:no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6000" dirty="0"/>
              <a:t>Jews are “chosen people”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6000" dirty="0"/>
              <a:t>Jesus, Allah or Idol worship is intolerable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6000" dirty="0"/>
              <a:t>Without Bris (circumcision), something negative will happen to a child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31A1B-0FA5-9D06-7609-564381ACDEAD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  <p:pic>
        <p:nvPicPr>
          <p:cNvPr id="6" name="Picture 5" descr="A group of young boys reading a book&#10;&#10;AI-generated content may be incorrect.">
            <a:extLst>
              <a:ext uri="{FF2B5EF4-FFF2-40B4-BE49-F238E27FC236}">
                <a16:creationId xmlns:a16="http://schemas.microsoft.com/office/drawing/2014/main" id="{3AE8C499-6C33-2247-C717-72EBD267C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56" y="6447068"/>
            <a:ext cx="7318375" cy="581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3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48450-37C2-A7A6-A84C-90C004316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8ADB8F2C-E2F3-1B03-D88A-5BDBB4B3CC71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13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EF44CEAA-35AB-035B-3299-32E5C3A05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1EE51DE8-26E7-9710-5661-CC68C3E3E1D2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Koran on Non-believers</a:t>
            </a:r>
            <a:endParaRPr kumimoji="0" lang="de-DE" sz="6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9A6CEE-B2EE-AC89-F879-E7DBE94E9ECA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2640314"/>
            <a:ext cx="22697799" cy="8612016"/>
          </a:xfrm>
          <a:prstGeom prst="rect">
            <a:avLst/>
          </a:prstGeom>
        </p:spPr>
        <p:txBody>
          <a:bodyPr/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altLang="en-US" sz="5400" dirty="0">
                <a:solidFill>
                  <a:schemeClr val="tx1">
                    <a:lumMod val="10000"/>
                  </a:schemeClr>
                </a:solidFill>
                <a:ea typeface="ＭＳ Ｐゴシック" panose="020B0600070205080204" pitchFamily="34" charset="-128"/>
              </a:rPr>
              <a:t>[4:56] Those that deny Our revelations We will </a:t>
            </a:r>
            <a:r>
              <a:rPr lang="en-US" altLang="en-US" sz="5400" b="1" dirty="0">
                <a:solidFill>
                  <a:schemeClr val="tx1">
                    <a:lumMod val="10000"/>
                  </a:schemeClr>
                </a:solidFill>
                <a:ea typeface="ＭＳ Ｐゴシック" panose="020B0600070205080204" pitchFamily="34" charset="-128"/>
              </a:rPr>
              <a:t>burn</a:t>
            </a:r>
            <a:r>
              <a:rPr lang="en-US" altLang="en-US" sz="5400" dirty="0">
                <a:solidFill>
                  <a:schemeClr val="tx1">
                    <a:lumMod val="10000"/>
                  </a:schemeClr>
                </a:solidFill>
                <a:ea typeface="ＭＳ Ｐゴシック" panose="020B0600070205080204" pitchFamily="34" charset="-128"/>
              </a:rPr>
              <a:t> (them) in fire. No sooner will their skins be consumed than We shall give them other skins, so that they may truly taste the scourge</a:t>
            </a:r>
          </a:p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altLang="en-US" sz="5400" dirty="0">
                <a:solidFill>
                  <a:schemeClr val="tx1">
                    <a:lumMod val="10000"/>
                  </a:schemeClr>
                </a:solidFill>
                <a:ea typeface="ＭＳ Ｐゴシック" panose="020B0600070205080204" pitchFamily="34" charset="-128"/>
              </a:rPr>
              <a:t>[4:91] ..lay hold of them (unbelievers) and </a:t>
            </a:r>
            <a:r>
              <a:rPr lang="en-US" altLang="en-US" sz="5400" b="1" dirty="0">
                <a:solidFill>
                  <a:schemeClr val="tx1">
                    <a:lumMod val="10000"/>
                  </a:schemeClr>
                </a:solidFill>
                <a:ea typeface="ＭＳ Ｐゴシック" panose="020B0600070205080204" pitchFamily="34" charset="-128"/>
              </a:rPr>
              <a:t>kill them </a:t>
            </a:r>
            <a:r>
              <a:rPr lang="en-US" altLang="en-US" sz="5400" dirty="0">
                <a:solidFill>
                  <a:schemeClr val="tx1">
                    <a:lumMod val="10000"/>
                  </a:schemeClr>
                </a:solidFill>
                <a:ea typeface="ＭＳ Ｐゴシック" panose="020B0600070205080204" pitchFamily="34" charset="-128"/>
              </a:rPr>
              <a:t>wherever you find them. Over such men We give you absolute authority </a:t>
            </a:r>
          </a:p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altLang="en-US" sz="5400" dirty="0">
                <a:solidFill>
                  <a:schemeClr val="tx1">
                    <a:lumMod val="10000"/>
                  </a:schemeClr>
                </a:solidFill>
                <a:ea typeface="ＭＳ Ｐゴシック" panose="020B0600070205080204" pitchFamily="34" charset="-128"/>
              </a:rPr>
              <a:t>[47:4] When you meet the unbelievers in the battlefield </a:t>
            </a:r>
            <a:r>
              <a:rPr lang="en-US" altLang="en-US" sz="5400" b="1" dirty="0">
                <a:solidFill>
                  <a:schemeClr val="tx1">
                    <a:lumMod val="10000"/>
                  </a:schemeClr>
                </a:solidFill>
                <a:ea typeface="ＭＳ Ｐゴシック" panose="020B0600070205080204" pitchFamily="34" charset="-128"/>
              </a:rPr>
              <a:t>strike off their heads </a:t>
            </a:r>
            <a:r>
              <a:rPr lang="en-US" altLang="en-US" sz="5400" dirty="0">
                <a:solidFill>
                  <a:schemeClr val="tx1">
                    <a:lumMod val="10000"/>
                  </a:schemeClr>
                </a:solidFill>
                <a:ea typeface="ＭＳ Ｐゴシック" panose="020B0600070205080204" pitchFamily="34" charset="-128"/>
              </a:rPr>
              <a:t>and, when you have laid them low, bind your captives firmly. Thus shall you do. Had God willed, He could Himself have punished them; (but He has ordained it to you) that He may test you, the one by the other</a:t>
            </a:r>
            <a:endParaRPr lang="en-US" altLang="en-US" sz="5400" b="1" dirty="0">
              <a:solidFill>
                <a:schemeClr val="tx1">
                  <a:lumMod val="10000"/>
                </a:schemeClr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spcAft>
                <a:spcPts val="1800"/>
              </a:spcAft>
            </a:pPr>
            <a:endParaRPr lang="en-US" altLang="en-US" sz="5400" b="1" dirty="0">
              <a:solidFill>
                <a:schemeClr val="tx1">
                  <a:lumMod val="10000"/>
                </a:schemeClr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endParaRPr lang="en-US" altLang="en-US" sz="5400" b="1" dirty="0">
              <a:solidFill>
                <a:schemeClr val="tx1">
                  <a:lumMod val="10000"/>
                </a:scheme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72416CD-8C98-E7A6-B90A-181742CD49F4}"/>
              </a:ext>
            </a:extLst>
          </p:cNvPr>
          <p:cNvSpPr txBox="1"/>
          <p:nvPr/>
        </p:nvSpPr>
        <p:spPr>
          <a:xfrm>
            <a:off x="16788040" y="11177498"/>
            <a:ext cx="897844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/>
            </a:lvl1pPr>
          </a:lstStyle>
          <a:p>
            <a:r>
              <a:rPr sz="3200" dirty="0">
                <a:solidFill>
                  <a:schemeClr val="bg1">
                    <a:lumMod val="50000"/>
                  </a:schemeClr>
                </a:solidFill>
              </a:rPr>
              <a:t>Page 283 of the book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5985ED-6BBB-EF1D-2173-44194C5CE173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  <p:pic>
        <p:nvPicPr>
          <p:cNvPr id="6" name="Picture 5" descr="A red and white cover with a heart and symbols on it&#10;&#10;AI-generated content may be incorrect.">
            <a:extLst>
              <a:ext uri="{FF2B5EF4-FFF2-40B4-BE49-F238E27FC236}">
                <a16:creationId xmlns:a16="http://schemas.microsoft.com/office/drawing/2014/main" id="{5B6D27D4-3466-B5FA-AC79-12B3204A6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392" y="10739649"/>
            <a:ext cx="879170" cy="131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7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B2750-78E2-3F9D-FB88-97994ED99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1417A2B-55FC-91E3-C00B-320260542D5F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14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4CAF461E-3C4A-4F79-14BC-C882635A6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FB60346F-9B16-6258-C15D-946BF1FF19E8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Koran on Interfaith Marriages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6FC5398-63BC-D9EC-D9DF-B16AA0D9FD78}"/>
              </a:ext>
            </a:extLst>
          </p:cNvPr>
          <p:cNvSpPr>
            <a:spLocks noGrp="1"/>
          </p:cNvSpPr>
          <p:nvPr/>
        </p:nvSpPr>
        <p:spPr>
          <a:xfrm>
            <a:off x="1324947" y="2401174"/>
            <a:ext cx="21087183" cy="8775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Koran 2:221</a:t>
            </a:r>
            <a:r>
              <a:rPr lang="en-US" altLang="en-US" sz="4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: You shall not wed pagan/</a:t>
            </a:r>
            <a:r>
              <a:rPr lang="en-US" altLang="en-US" sz="48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mushrik</a:t>
            </a:r>
            <a:r>
              <a:rPr lang="en-US" altLang="en-US" sz="4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woman, unless they embrace the faith. A believing slave girl is better than an idolatress, though she may please you</a:t>
            </a:r>
          </a:p>
          <a:p>
            <a:r>
              <a:rPr lang="en-US" altLang="en-US" sz="4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Muslim </a:t>
            </a:r>
            <a:r>
              <a:rPr lang="en-US" altLang="en-US" sz="4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men</a:t>
            </a:r>
            <a:r>
              <a:rPr lang="en-US" altLang="en-US" sz="4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can marry “People of Book” without conversion but children must be raised as Muslim only</a:t>
            </a:r>
          </a:p>
          <a:p>
            <a:pPr eaLnBrk="1" hangingPunct="1"/>
            <a:r>
              <a:rPr lang="en-US" altLang="en-US" sz="4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Koran 60:11: </a:t>
            </a:r>
            <a:r>
              <a:rPr lang="en-US" altLang="en-US" sz="4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Do not maintain your marriage with unbelieving women (no zina)</a:t>
            </a:r>
          </a:p>
          <a:p>
            <a:r>
              <a:rPr lang="en-US" altLang="en-US" sz="4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Bukhari 9.84.57</a:t>
            </a:r>
            <a:r>
              <a:rPr lang="en-US" altLang="en-US" sz="4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: Muhammad: “Whoever changes his Islamic religion, then kill him.”</a:t>
            </a:r>
          </a:p>
          <a:p>
            <a:pPr eaLnBrk="1" hangingPunct="1"/>
            <a:r>
              <a:rPr lang="en-US" altLang="en-US" sz="4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Koran 24:30</a:t>
            </a:r>
            <a:r>
              <a:rPr lang="en-US" altLang="en-US" sz="4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: Lower your gaze. Enjoin believing men to turn their eyes away from temptation and to restrain their carnal desires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DAF862-9E63-0B91-4B02-73F4BD156789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</p:spTree>
    <p:extLst>
      <p:ext uri="{BB962C8B-B14F-4D97-AF65-F5344CB8AC3E}">
        <p14:creationId xmlns:p14="http://schemas.microsoft.com/office/powerpoint/2010/main" val="88681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D4B08-31E1-C30E-A004-993A8BAC4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A09CDAA-9535-FB33-E74A-12BF556402C0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Hindu University of America.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E9030B2-C5FB-63CF-4993-34DE7044BC0B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15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A0EA5802-2B7F-B52F-3524-705BBA079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C452563E-253E-6B55-9023-D9AD7DB192FB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512373"/>
                </a:solidFill>
                <a:latin typeface="Calibri"/>
                <a:cs typeface="Gotham Pro Black" panose="02000903040000020004" pitchFamily="50" charset="0"/>
              </a:rPr>
              <a:t>A True Muslim vs a Potential Love-Jihadi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2B9ED2-9A82-D66B-1193-74548B18E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347" y="2679406"/>
            <a:ext cx="17791444" cy="842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52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10FDF-78EB-A710-25E7-BBC739336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9EDF098-516B-DD0C-B6BA-065BD4EE339D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16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4C733DA3-EA2F-6105-40F4-C3A56C991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A4279E-0684-4C4A-8090-6F81E885D1F9}"/>
              </a:ext>
            </a:extLst>
          </p:cNvPr>
          <p:cNvSpPr>
            <a:spLocks noGrp="1"/>
          </p:cNvSpPr>
          <p:nvPr/>
        </p:nvSpPr>
        <p:spPr>
          <a:xfrm>
            <a:off x="678888" y="568654"/>
            <a:ext cx="10847956" cy="9285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>
              <a:buNone/>
            </a:pPr>
            <a:r>
              <a:rPr lang="en-US" altLang="en-US" sz="6000" b="1" dirty="0">
                <a:ea typeface="ＭＳ Ｐゴシック" panose="020B0600070205080204" pitchFamily="34" charset="-128"/>
              </a:rPr>
              <a:t>Saif-Amrita:</a:t>
            </a:r>
          </a:p>
          <a:p>
            <a:pPr marL="0" indent="0">
              <a:buNone/>
            </a:pPr>
            <a:r>
              <a:rPr lang="en-US" altLang="ja-JP" sz="6000" dirty="0">
                <a:ea typeface="ＭＳ Ｐゴシック" panose="020B0600070205080204" pitchFamily="34" charset="-128"/>
              </a:rPr>
              <a:t>Saif: “She had to fall in line and go through only a </a:t>
            </a:r>
            <a:r>
              <a:rPr lang="en-US" altLang="ja-JP" sz="6000" dirty="0" err="1">
                <a:ea typeface="ＭＳ Ｐゴシック" panose="020B0600070205080204" pitchFamily="34" charset="-128"/>
              </a:rPr>
              <a:t>nikaah</a:t>
            </a:r>
            <a:r>
              <a:rPr lang="en-US" altLang="ja-JP" sz="6000" dirty="0">
                <a:ea typeface="ＭＳ Ｐゴシック" panose="020B0600070205080204" pitchFamily="34" charset="-128"/>
              </a:rPr>
              <a:t>” (and she did).</a:t>
            </a:r>
          </a:p>
          <a:p>
            <a:pPr marL="0" indent="0">
              <a:buNone/>
            </a:pPr>
            <a:r>
              <a:rPr lang="en-US" altLang="ja-JP" sz="6000" dirty="0">
                <a:ea typeface="ＭＳ Ｐゴシック" panose="020B0600070205080204" pitchFamily="34" charset="-128"/>
              </a:rPr>
              <a:t>Two children raised as Muslims.</a:t>
            </a:r>
          </a:p>
          <a:p>
            <a:pPr marL="0" indent="0">
              <a:buNone/>
            </a:pPr>
            <a:r>
              <a:rPr lang="en-US" altLang="ja-JP" sz="6000" dirty="0">
                <a:ea typeface="ＭＳ Ｐゴシック" panose="020B0600070205080204" pitchFamily="34" charset="-128"/>
              </a:rPr>
              <a:t>Now got divorce.</a:t>
            </a:r>
          </a:p>
          <a:p>
            <a:pPr marL="0" indent="0">
              <a:buNone/>
            </a:pPr>
            <a:endParaRPr lang="en-US" altLang="ja-JP" sz="60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ja-JP" sz="60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ja-JP" sz="6000" dirty="0">
              <a:solidFill>
                <a:srgbClr val="0000FF"/>
              </a:solidFill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6000" dirty="0">
              <a:ea typeface="ＭＳ Ｐゴシック" panose="020B0600070205080204" pitchFamily="34" charset="-128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B56195C-499F-EC45-B81E-430B3DE1A6A9}"/>
              </a:ext>
            </a:extLst>
          </p:cNvPr>
          <p:cNvSpPr txBox="1">
            <a:spLocks/>
          </p:cNvSpPr>
          <p:nvPr/>
        </p:nvSpPr>
        <p:spPr bwMode="auto">
          <a:xfrm>
            <a:off x="11853632" y="529781"/>
            <a:ext cx="12056059" cy="92853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6000" b="1" dirty="0"/>
              <a:t>Saif-Kareena: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6000" dirty="0"/>
              <a:t>Saif: “That is a trouble with religion, it expects conversion. I don’t buy it …anymore”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6000" dirty="0"/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6000" dirty="0">
              <a:solidFill>
                <a:srgbClr val="7F7F7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7272C9-5B0D-4347-BE72-243E5D159C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431" y="4184152"/>
            <a:ext cx="3335238" cy="5533986"/>
          </a:xfrm>
          <a:prstGeom prst="rect">
            <a:avLst/>
          </a:prstGeom>
          <a:noFill/>
          <a:ln>
            <a:noFill/>
          </a:ln>
          <a:effectLst>
            <a:outerShdw dist="10346" dir="5400000" sx="85000" sy="85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731069-0FD7-1148-8290-26BD44400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674" y="5486400"/>
            <a:ext cx="4923170" cy="435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4B91EDFE-3A0F-F5F7-BD63-F31A1BAB923D}"/>
              </a:ext>
            </a:extLst>
          </p:cNvPr>
          <p:cNvSpPr txBox="1"/>
          <p:nvPr/>
        </p:nvSpPr>
        <p:spPr>
          <a:xfrm>
            <a:off x="790018" y="10055174"/>
            <a:ext cx="7589519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Amrita Converted!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FF0000"/>
                </a:solidFill>
              </a:rPr>
              <a:t>Children Muslim names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Calibri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E1E708D0-8FB1-6BBB-F3AA-4DE5C08C2353}"/>
              </a:ext>
            </a:extLst>
          </p:cNvPr>
          <p:cNvSpPr txBox="1"/>
          <p:nvPr/>
        </p:nvSpPr>
        <p:spPr>
          <a:xfrm>
            <a:off x="12515611" y="9935140"/>
            <a:ext cx="11394080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857250" marR="0" indent="-8572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Kareena did not convert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54270EA4-471C-A565-A50C-E3E486BAC475}"/>
              </a:ext>
            </a:extLst>
          </p:cNvPr>
          <p:cNvSpPr txBox="1"/>
          <p:nvPr/>
        </p:nvSpPr>
        <p:spPr>
          <a:xfrm>
            <a:off x="12515611" y="10817968"/>
            <a:ext cx="11394080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857250" marR="0" indent="-8572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Calibri"/>
              </a:rPr>
              <a:t>Children Taimur and Jehan</a:t>
            </a:r>
            <a:r>
              <a:rPr lang="en-US" sz="6000" dirty="0">
                <a:solidFill>
                  <a:srgbClr val="FF0000"/>
                </a:solidFill>
              </a:rPr>
              <a:t>gir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99CBD2-433C-ACF1-12A6-8D7316BFF4F5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</p:spTree>
    <p:extLst>
      <p:ext uri="{BB962C8B-B14F-4D97-AF65-F5344CB8AC3E}">
        <p14:creationId xmlns:p14="http://schemas.microsoft.com/office/powerpoint/2010/main" val="251984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AD11B-ABD9-481A-5F3A-8BA6F4464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EF5E336-D33F-A8EC-77D1-B2A20365285B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17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4AAE9DA7-DED9-AB37-D8FA-424864170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A239D11E-7C29-D1F5-6B65-E2311C1661DB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Soha Ali Khan Married Kunal Khemu, a Hindu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36890350-A224-5145-A670-1F3A655E5D4E}"/>
              </a:ext>
            </a:extLst>
          </p:cNvPr>
          <p:cNvSpPr txBox="1"/>
          <p:nvPr/>
        </p:nvSpPr>
        <p:spPr>
          <a:xfrm>
            <a:off x="9442150" y="2528403"/>
            <a:ext cx="13873839" cy="61863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Daughter: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600" dirty="0"/>
              <a:t>First Name: </a:t>
            </a:r>
            <a:r>
              <a:rPr lang="en-US" sz="6600" dirty="0" err="1"/>
              <a:t>Inaaya</a:t>
            </a:r>
            <a:r>
              <a:rPr lang="en-US" sz="6600" dirty="0"/>
              <a:t>, based on the Koran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Middle Name: 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Naumi</a:t>
            </a:r>
            <a:r>
              <a:rPr lang="en-US" sz="6600" dirty="0"/>
              <a:t>, because was born on </a:t>
            </a:r>
            <a:r>
              <a:rPr lang="en-US" sz="6600" dirty="0" err="1"/>
              <a:t>MahaNavmi</a:t>
            </a:r>
            <a:endParaRPr lang="en-US" sz="6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600" dirty="0"/>
              <a:t>Can sign Gayatri mantra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Ties </a:t>
            </a:r>
            <a:r>
              <a:rPr kumimoji="0" lang="en-US" sz="6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rakhi</a:t>
            </a: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to Taimur</a:t>
            </a:r>
          </a:p>
        </p:txBody>
      </p:sp>
      <p:pic>
        <p:nvPicPr>
          <p:cNvPr id="7" name="Picture 6" descr="I want to behave with dignity&amp;quot;- Soha Ali Khan | Filmfare.com">
            <a:extLst>
              <a:ext uri="{FF2B5EF4-FFF2-40B4-BE49-F238E27FC236}">
                <a16:creationId xmlns:a16="http://schemas.microsoft.com/office/drawing/2014/main" id="{B12D6C9A-5717-BF45-97C7-7346557D2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839" y="2528403"/>
            <a:ext cx="6937852" cy="692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4953B521-5C8C-D444-A759-1162315A5A32}"/>
              </a:ext>
            </a:extLst>
          </p:cNvPr>
          <p:cNvSpPr txBox="1"/>
          <p:nvPr/>
        </p:nvSpPr>
        <p:spPr>
          <a:xfrm>
            <a:off x="8196674" y="10890177"/>
            <a:ext cx="7875037" cy="830995"/>
          </a:xfrm>
          <a:prstGeom prst="rect">
            <a:avLst/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>
                <a:solidFill>
                  <a:srgbClr val="FFFFFF"/>
                </a:solidFill>
              </a:rPr>
              <a:t>Child’s Name count!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187153-3878-0922-E062-A9FA4C32F684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</p:spTree>
    <p:extLst>
      <p:ext uri="{BB962C8B-B14F-4D97-AF65-F5344CB8AC3E}">
        <p14:creationId xmlns:p14="http://schemas.microsoft.com/office/powerpoint/2010/main" val="143766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EF517-5999-A93A-38D9-B026330AE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50E012CB-2568-9CFB-E667-EBA9B33CC2CA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18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C18F3758-FA55-1AEF-2B65-87A9DE76F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1E760297-951C-2C56-1654-B9EA2FC416A3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First Names of Khans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9A59E8-5D4E-99BC-F51D-E547BBFDF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89" y="1909161"/>
            <a:ext cx="20368129" cy="9381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82E265-1594-49C6-F20F-6CC55C5D6191}"/>
              </a:ext>
            </a:extLst>
          </p:cNvPr>
          <p:cNvSpPr txBox="1"/>
          <p:nvPr/>
        </p:nvSpPr>
        <p:spPr>
          <a:xfrm>
            <a:off x="7705593" y="11391340"/>
            <a:ext cx="7536151" cy="8309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Skip-generation Conversion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2364CF-90E3-FD7F-5723-BFFF39307795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</p:spTree>
    <p:extLst>
      <p:ext uri="{BB962C8B-B14F-4D97-AF65-F5344CB8AC3E}">
        <p14:creationId xmlns:p14="http://schemas.microsoft.com/office/powerpoint/2010/main" val="42026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1DA97-2CDE-A5C9-CEC9-F69F695DD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0BA3441-9A0E-1734-B000-A2CD0C05DC7C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19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6FBCC83F-6F5A-1925-121E-854D8F91C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F6B5EC4A-5056-65E3-B2C4-C27F6653B3BA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Jewish-Christian Marriage (</a:t>
            </a:r>
            <a:r>
              <a:rPr kumimoji="0" lang="en-US" sz="8000" b="1" i="0" u="sng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Good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, Bad and Ugly)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pic>
        <p:nvPicPr>
          <p:cNvPr id="2" name="Picture 1" descr="Picture 1">
            <a:extLst>
              <a:ext uri="{FF2B5EF4-FFF2-40B4-BE49-F238E27FC236}">
                <a16:creationId xmlns:a16="http://schemas.microsoft.com/office/drawing/2014/main" id="{61786FF0-C560-41ED-A2BD-E3829D9AB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232" y="2126163"/>
            <a:ext cx="11961006" cy="89727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D2EA40-02E8-B456-1828-50ED2075ABC5}"/>
              </a:ext>
            </a:extLst>
          </p:cNvPr>
          <p:cNvSpPr txBox="1"/>
          <p:nvPr/>
        </p:nvSpPr>
        <p:spPr>
          <a:xfrm>
            <a:off x="6294891" y="11326917"/>
            <a:ext cx="1251562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sz="4800" dirty="0">
                <a:solidFill>
                  <a:schemeClr val="bg1">
                    <a:lumMod val="50000"/>
                  </a:schemeClr>
                </a:solidFill>
              </a:rPr>
              <a:t>Chelsea Clinton is still a Christian-Methodist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7EAEB9-51B5-B355-D92E-57CDF749EFEA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</p:spTree>
    <p:extLst>
      <p:ext uri="{BB962C8B-B14F-4D97-AF65-F5344CB8AC3E}">
        <p14:creationId xmlns:p14="http://schemas.microsoft.com/office/powerpoint/2010/main" val="416483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A45D3-B9F3-15FA-66C3-61E32F9BC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E7F874E4-CD54-54EF-83BF-B0F5AD0F9169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2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48EC775D-FC63-375F-F499-7B8B437F9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A7CCA95D-95B3-3DAF-A181-C219EAA54C3C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Dharmic-Abrahamic Marriages in America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pic>
        <p:nvPicPr>
          <p:cNvPr id="2" name="Picture 2" descr="Picture 2">
            <a:extLst>
              <a:ext uri="{FF2B5EF4-FFF2-40B4-BE49-F238E27FC236}">
                <a16:creationId xmlns:a16="http://schemas.microsoft.com/office/drawing/2014/main" id="{F1D3B058-A93D-E3E3-7761-B70D6A6E7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6994" y="2810493"/>
            <a:ext cx="28780708" cy="711819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4B991442-8458-C0C3-FDC6-50CD5C85D468}"/>
              </a:ext>
            </a:extLst>
          </p:cNvPr>
          <p:cNvSpPr txBox="1"/>
          <p:nvPr/>
        </p:nvSpPr>
        <p:spPr>
          <a:xfrm>
            <a:off x="17648695" y="10608117"/>
            <a:ext cx="672895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/>
            </a:lvl1pPr>
          </a:lstStyle>
          <a:p>
            <a:r>
              <a:rPr sz="4000" dirty="0">
                <a:solidFill>
                  <a:schemeClr val="bg1">
                    <a:lumMod val="50000"/>
                  </a:schemeClr>
                </a:solidFill>
              </a:rPr>
              <a:t>Page 15 of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 the book</a:t>
            </a:r>
            <a:endParaRPr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Left Arrow 2">
            <a:extLst>
              <a:ext uri="{FF2B5EF4-FFF2-40B4-BE49-F238E27FC236}">
                <a16:creationId xmlns:a16="http://schemas.microsoft.com/office/drawing/2014/main" id="{C6D40C45-7DD0-39EF-FCA0-E039188B68EE}"/>
              </a:ext>
            </a:extLst>
          </p:cNvPr>
          <p:cNvSpPr/>
          <p:nvPr/>
        </p:nvSpPr>
        <p:spPr>
          <a:xfrm>
            <a:off x="22061132" y="7734908"/>
            <a:ext cx="970906" cy="120496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5A15CA-A32A-0551-9BAD-72F20A0CF1CC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  <p:pic>
        <p:nvPicPr>
          <p:cNvPr id="7" name="Picture 6" descr="A red and white cover with a heart and symbols on it&#10;&#10;AI-generated content may be incorrect.">
            <a:extLst>
              <a:ext uri="{FF2B5EF4-FFF2-40B4-BE49-F238E27FC236}">
                <a16:creationId xmlns:a16="http://schemas.microsoft.com/office/drawing/2014/main" id="{1DDF8F45-529B-2007-5673-2C01A0E4E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5747" y="10331777"/>
            <a:ext cx="903795" cy="135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10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3BF84-0B70-37D7-B924-E975C3DDF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472E6503-E462-5AB4-89AD-E42EE0EEA48A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20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603156FE-1E2F-2CF8-D920-57F9E6D7B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36CABF03-BB4F-A6C0-98DA-59D8A00BAA77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Jewish-Christian Marriage (</a:t>
            </a:r>
            <a:r>
              <a:rPr kumimoji="0" lang="en-US" sz="8000" b="1" i="0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Good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, </a:t>
            </a:r>
            <a:r>
              <a:rPr kumimoji="0" lang="en-US" sz="8000" b="1" i="0" u="sng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Bad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 and Ugly)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pic>
        <p:nvPicPr>
          <p:cNvPr id="2" name="Picture 2" descr="Picture 2">
            <a:extLst>
              <a:ext uri="{FF2B5EF4-FFF2-40B4-BE49-F238E27FC236}">
                <a16:creationId xmlns:a16="http://schemas.microsoft.com/office/drawing/2014/main" id="{ECDE5110-294A-0037-4127-EE7DDEF3C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610" y="1909161"/>
            <a:ext cx="16426543" cy="923993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1CD49458-87BE-BA50-9D8A-2DB6EE9E6574}"/>
              </a:ext>
            </a:extLst>
          </p:cNvPr>
          <p:cNvSpPr txBox="1"/>
          <p:nvPr/>
        </p:nvSpPr>
        <p:spPr>
          <a:xfrm>
            <a:off x="5859235" y="11322601"/>
            <a:ext cx="16053708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sz="4400" dirty="0">
                <a:solidFill>
                  <a:schemeClr val="bg1">
                    <a:lumMod val="50000"/>
                  </a:schemeClr>
                </a:solidFill>
              </a:rPr>
              <a:t>Ivanka Trump converted to Judaism to marry Jared Kushner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5A30EE-D0DD-5CCB-3682-DE7D0B304640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</p:spTree>
    <p:extLst>
      <p:ext uri="{BB962C8B-B14F-4D97-AF65-F5344CB8AC3E}">
        <p14:creationId xmlns:p14="http://schemas.microsoft.com/office/powerpoint/2010/main" val="12019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6A843-85D5-07A5-5858-29E5FF068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8F56F091-8FD5-A751-DDC6-143982093484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21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16DB3FB7-2838-8578-917B-D8A48DE90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A0CE6D02-9889-2706-C360-F1C230935BB2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Jewish-Christian Marriage (</a:t>
            </a:r>
            <a:r>
              <a:rPr kumimoji="0" lang="en-US" sz="8000" b="1" i="0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Good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, Bad and </a:t>
            </a:r>
            <a:r>
              <a:rPr kumimoji="0" lang="en-US" sz="8000" b="1" i="0" u="sng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Ugly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)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13E54C2-8CAC-9AFA-8C9C-A82D007ED402}"/>
              </a:ext>
            </a:extLst>
          </p:cNvPr>
          <p:cNvSpPr txBox="1">
            <a:spLocks/>
          </p:cNvSpPr>
          <p:nvPr/>
        </p:nvSpPr>
        <p:spPr>
          <a:xfrm>
            <a:off x="790018" y="2659364"/>
            <a:ext cx="22498811" cy="4525963"/>
          </a:xfrm>
          <a:prstGeom prst="rect">
            <a:avLst/>
          </a:prstGeom>
        </p:spPr>
        <p:txBody>
          <a:bodyPr/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IN" sz="6000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Joseph converted to marry Rebecca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IN" sz="6000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Child should be Jewish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IN" sz="6000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Joseph baptized the baby! Duel labels (Bris and Baptism) is not possible!!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053FC03-EF6B-9858-0E78-A37E88D7586B}"/>
              </a:ext>
            </a:extLst>
          </p:cNvPr>
          <p:cNvSpPr txBox="1"/>
          <p:nvPr/>
        </p:nvSpPr>
        <p:spPr>
          <a:xfrm>
            <a:off x="2194447" y="7664617"/>
            <a:ext cx="13092445" cy="2400657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sz="15000" b="1" dirty="0"/>
              <a:t>Fake-conversion</a:t>
            </a:r>
          </a:p>
        </p:txBody>
      </p:sp>
      <p:sp>
        <p:nvSpPr>
          <p:cNvPr id="7" name="Multiply 4">
            <a:extLst>
              <a:ext uri="{FF2B5EF4-FFF2-40B4-BE49-F238E27FC236}">
                <a16:creationId xmlns:a16="http://schemas.microsoft.com/office/drawing/2014/main" id="{BEE47529-952A-1221-5E73-0E0D70746757}"/>
              </a:ext>
            </a:extLst>
          </p:cNvPr>
          <p:cNvSpPr/>
          <p:nvPr/>
        </p:nvSpPr>
        <p:spPr>
          <a:xfrm>
            <a:off x="6165291" y="6858000"/>
            <a:ext cx="4713724" cy="4202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579"/>
                </a:moveTo>
                <a:lnTo>
                  <a:pt x="4183" y="0"/>
                </a:lnTo>
                <a:lnTo>
                  <a:pt x="10800" y="6087"/>
                </a:lnTo>
                <a:lnTo>
                  <a:pt x="17417" y="0"/>
                </a:lnTo>
                <a:lnTo>
                  <a:pt x="21600" y="5579"/>
                </a:lnTo>
                <a:lnTo>
                  <a:pt x="15924" y="10800"/>
                </a:lnTo>
                <a:lnTo>
                  <a:pt x="21600" y="16021"/>
                </a:lnTo>
                <a:lnTo>
                  <a:pt x="17417" y="21600"/>
                </a:lnTo>
                <a:lnTo>
                  <a:pt x="10800" y="15513"/>
                </a:lnTo>
                <a:lnTo>
                  <a:pt x="4183" y="21600"/>
                </a:lnTo>
                <a:lnTo>
                  <a:pt x="0" y="16021"/>
                </a:lnTo>
                <a:lnTo>
                  <a:pt x="5676" y="10800"/>
                </a:lnTo>
                <a:lnTo>
                  <a:pt x="0" y="5579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10" name="Picture 5" descr="Picture 5">
            <a:extLst>
              <a:ext uri="{FF2B5EF4-FFF2-40B4-BE49-F238E27FC236}">
                <a16:creationId xmlns:a16="http://schemas.microsoft.com/office/drawing/2014/main" id="{314680B4-C327-01D3-5725-A931675BF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5772" y="6841804"/>
            <a:ext cx="7219088" cy="543554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261582-7FB8-B6B1-626B-CB227E0CC71F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</p:spTree>
    <p:extLst>
      <p:ext uri="{BB962C8B-B14F-4D97-AF65-F5344CB8AC3E}">
        <p14:creationId xmlns:p14="http://schemas.microsoft.com/office/powerpoint/2010/main" val="39833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AF2B7-7816-9306-7656-1E5E5C346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1B9BBF3A-BBA6-229F-FCBA-7A0A5B7E0BD0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22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4DC992DF-0DE7-40CB-0943-B05AB3C82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54CAC983-B114-FE75-5514-64FCB672DDEE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Legal Point for NO BBS #1/2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C48507-0AAB-9EB9-2067-C6E121A0B5B7}"/>
              </a:ext>
            </a:extLst>
          </p:cNvPr>
          <p:cNvSpPr txBox="1"/>
          <p:nvPr/>
        </p:nvSpPr>
        <p:spPr>
          <a:xfrm>
            <a:off x="7770425" y="2402321"/>
            <a:ext cx="9391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>
                    <a:lumMod val="50000"/>
                  </a:schemeClr>
                </a:solidFill>
              </a:rPr>
              <a:t>Shahadah conversion to Islam</a:t>
            </a:r>
          </a:p>
        </p:txBody>
      </p:sp>
      <p:pic>
        <p:nvPicPr>
          <p:cNvPr id="7" name="Picture 6" descr="A group of women sitting in a room&#10;&#10;Description automatically generated">
            <a:extLst>
              <a:ext uri="{FF2B5EF4-FFF2-40B4-BE49-F238E27FC236}">
                <a16:creationId xmlns:a16="http://schemas.microsoft.com/office/drawing/2014/main" id="{E11A3A35-A3CB-10DD-3F2A-B99AC453A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93" y="5447697"/>
            <a:ext cx="7772400" cy="5829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377B7E-D522-0A66-340D-F8786752E431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9933F1-0D28-C23D-303A-15C7228CDFA2}"/>
              </a:ext>
            </a:extLst>
          </p:cNvPr>
          <p:cNvSpPr txBox="1"/>
          <p:nvPr/>
        </p:nvSpPr>
        <p:spPr>
          <a:xfrm>
            <a:off x="9859549" y="3678890"/>
            <a:ext cx="8463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>
                    <a:lumMod val="50000"/>
                  </a:schemeClr>
                </a:solidFill>
              </a:rPr>
              <a:t>Car accident</a:t>
            </a:r>
          </a:p>
        </p:txBody>
      </p:sp>
      <p:pic>
        <p:nvPicPr>
          <p:cNvPr id="1030" name="Picture 6" descr="High Court of Justice ...">
            <a:extLst>
              <a:ext uri="{FF2B5EF4-FFF2-40B4-BE49-F238E27FC236}">
                <a16:creationId xmlns:a16="http://schemas.microsoft.com/office/drawing/2014/main" id="{819F7019-8EC0-CFA2-34F5-E610394A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501" y="8154024"/>
            <a:ext cx="2793399" cy="173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C190185E-9B03-329E-6F6B-5E0DE46843DA}"/>
              </a:ext>
            </a:extLst>
          </p:cNvPr>
          <p:cNvSpPr/>
          <p:nvPr/>
        </p:nvSpPr>
        <p:spPr>
          <a:xfrm>
            <a:off x="10801350" y="6464282"/>
            <a:ext cx="2128727" cy="1098568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283599BC-1124-1F71-EE00-A29908471018}"/>
              </a:ext>
            </a:extLst>
          </p:cNvPr>
          <p:cNvSpPr/>
          <p:nvPr/>
        </p:nvSpPr>
        <p:spPr>
          <a:xfrm>
            <a:off x="11563350" y="3417984"/>
            <a:ext cx="742950" cy="337835"/>
          </a:xfrm>
          <a:prstGeom prst="downArrow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74F8E5-E4B1-6073-ED77-A93D34410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657" y="5425869"/>
            <a:ext cx="9158743" cy="610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 descr="Picture 1">
            <a:extLst>
              <a:ext uri="{FF2B5EF4-FFF2-40B4-BE49-F238E27FC236}">
                <a16:creationId xmlns:a16="http://schemas.microsoft.com/office/drawing/2014/main" id="{B41C29D4-399C-A24D-0A36-6D6B8C39FF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73428" y="264286"/>
            <a:ext cx="3979755" cy="3153698"/>
          </a:xfrm>
          <a:prstGeom prst="rect">
            <a:avLst/>
          </a:prstGeom>
          <a:ln w="6350" cap="rnd">
            <a:solidFill>
              <a:srgbClr val="000000"/>
            </a:solidFill>
            <a:miter/>
          </a:ln>
        </p:spPr>
      </p:pic>
      <p:sp>
        <p:nvSpPr>
          <p:cNvPr id="4" name="Multiply 4">
            <a:extLst>
              <a:ext uri="{FF2B5EF4-FFF2-40B4-BE49-F238E27FC236}">
                <a16:creationId xmlns:a16="http://schemas.microsoft.com/office/drawing/2014/main" id="{7D4FA0A6-75E1-1791-A2C2-C7AB5ADF793A}"/>
              </a:ext>
            </a:extLst>
          </p:cNvPr>
          <p:cNvSpPr/>
          <p:nvPr/>
        </p:nvSpPr>
        <p:spPr>
          <a:xfrm>
            <a:off x="20733311" y="585722"/>
            <a:ext cx="2659987" cy="2465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579"/>
                </a:moveTo>
                <a:lnTo>
                  <a:pt x="4183" y="0"/>
                </a:lnTo>
                <a:lnTo>
                  <a:pt x="10800" y="6087"/>
                </a:lnTo>
                <a:lnTo>
                  <a:pt x="17417" y="0"/>
                </a:lnTo>
                <a:lnTo>
                  <a:pt x="21600" y="5579"/>
                </a:lnTo>
                <a:lnTo>
                  <a:pt x="15924" y="10800"/>
                </a:lnTo>
                <a:lnTo>
                  <a:pt x="21600" y="16021"/>
                </a:lnTo>
                <a:lnTo>
                  <a:pt x="17417" y="21600"/>
                </a:lnTo>
                <a:lnTo>
                  <a:pt x="10800" y="15513"/>
                </a:lnTo>
                <a:lnTo>
                  <a:pt x="4183" y="21600"/>
                </a:lnTo>
                <a:lnTo>
                  <a:pt x="0" y="16021"/>
                </a:lnTo>
                <a:lnTo>
                  <a:pt x="5676" y="10800"/>
                </a:lnTo>
                <a:lnTo>
                  <a:pt x="0" y="5579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035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 animBg="1"/>
      <p:bldP spid="14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AB9A5-3D41-1F86-67C3-95F6D2F92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845F501B-42BC-BB81-F198-6E9C9B0F328C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23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6D4CAF18-34D5-1027-DFA1-F02A07685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C6276778-9219-78CD-0EC8-466387FAED71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512373"/>
                </a:solidFill>
                <a:latin typeface="Calibri"/>
                <a:cs typeface="Gotham Pro Black" panose="02000903040000020004" pitchFamily="50" charset="0"/>
              </a:rPr>
              <a:t>Legal Point for No BBS #2/2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ECBE6A-DCCF-9CCD-614D-64219B14594D}"/>
              </a:ext>
            </a:extLst>
          </p:cNvPr>
          <p:cNvSpPr txBox="1"/>
          <p:nvPr/>
        </p:nvSpPr>
        <p:spPr>
          <a:xfrm>
            <a:off x="1679944" y="3466214"/>
            <a:ext cx="17922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>
                    <a:lumMod val="50000"/>
                  </a:schemeClr>
                </a:solidFill>
              </a:rPr>
              <a:t>Difficult custody of children after divorce if BBS involved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CA759F54-9E42-6AF5-0D6C-FB630567068C}"/>
              </a:ext>
            </a:extLst>
          </p:cNvPr>
          <p:cNvSpPr txBox="1"/>
          <p:nvPr/>
        </p:nvSpPr>
        <p:spPr>
          <a:xfrm>
            <a:off x="21257697" y="585722"/>
            <a:ext cx="3196512" cy="317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C66518-8878-2F94-4413-6FE4E5C5D325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  <p:pic>
        <p:nvPicPr>
          <p:cNvPr id="4" name="Picture 3" descr="A group of men on a video chat&#10;&#10;AI-generated content may be incorrect.">
            <a:extLst>
              <a:ext uri="{FF2B5EF4-FFF2-40B4-BE49-F238E27FC236}">
                <a16:creationId xmlns:a16="http://schemas.microsoft.com/office/drawing/2014/main" id="{41F40CAF-8457-E2BF-0177-67474579D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543" y="4748213"/>
            <a:ext cx="11673350" cy="6566258"/>
          </a:xfrm>
          <a:prstGeom prst="rect">
            <a:avLst/>
          </a:prstGeom>
        </p:spPr>
      </p:pic>
      <p:pic>
        <p:nvPicPr>
          <p:cNvPr id="3" name="Picture 1" descr="Picture 1">
            <a:extLst>
              <a:ext uri="{FF2B5EF4-FFF2-40B4-BE49-F238E27FC236}">
                <a16:creationId xmlns:a16="http://schemas.microsoft.com/office/drawing/2014/main" id="{9F39352A-D6F2-6ACE-0A45-00FE0B2E4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3428" y="264286"/>
            <a:ext cx="3979755" cy="3153698"/>
          </a:xfrm>
          <a:prstGeom prst="rect">
            <a:avLst/>
          </a:prstGeom>
          <a:ln w="6350" cap="rnd">
            <a:solidFill>
              <a:srgbClr val="000000"/>
            </a:solidFill>
            <a:miter/>
          </a:ln>
        </p:spPr>
      </p:pic>
      <p:sp>
        <p:nvSpPr>
          <p:cNvPr id="7" name="Multiply 4">
            <a:extLst>
              <a:ext uri="{FF2B5EF4-FFF2-40B4-BE49-F238E27FC236}">
                <a16:creationId xmlns:a16="http://schemas.microsoft.com/office/drawing/2014/main" id="{657E34C0-4EF6-9CFF-E5A5-04C8BBCE3977}"/>
              </a:ext>
            </a:extLst>
          </p:cNvPr>
          <p:cNvSpPr/>
          <p:nvPr/>
        </p:nvSpPr>
        <p:spPr>
          <a:xfrm>
            <a:off x="20733311" y="585722"/>
            <a:ext cx="2659987" cy="2465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579"/>
                </a:moveTo>
                <a:lnTo>
                  <a:pt x="4183" y="0"/>
                </a:lnTo>
                <a:lnTo>
                  <a:pt x="10800" y="6087"/>
                </a:lnTo>
                <a:lnTo>
                  <a:pt x="17417" y="0"/>
                </a:lnTo>
                <a:lnTo>
                  <a:pt x="21600" y="5579"/>
                </a:lnTo>
                <a:lnTo>
                  <a:pt x="15924" y="10800"/>
                </a:lnTo>
                <a:lnTo>
                  <a:pt x="21600" y="16021"/>
                </a:lnTo>
                <a:lnTo>
                  <a:pt x="17417" y="21600"/>
                </a:lnTo>
                <a:lnTo>
                  <a:pt x="10800" y="15513"/>
                </a:lnTo>
                <a:lnTo>
                  <a:pt x="4183" y="21600"/>
                </a:lnTo>
                <a:lnTo>
                  <a:pt x="0" y="16021"/>
                </a:lnTo>
                <a:lnTo>
                  <a:pt x="5676" y="10800"/>
                </a:lnTo>
                <a:lnTo>
                  <a:pt x="0" y="5579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975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29F84-A787-9B88-CF08-BD56D0F74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12CA0F8-98C8-BED2-A6E3-F539411A1092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24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16EB248F-6716-00DE-C55E-2CC536D39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DC131480-2610-45F4-1C51-52C1B82E1972}"/>
              </a:ext>
            </a:extLst>
          </p:cNvPr>
          <p:cNvSpPr txBox="1"/>
          <p:nvPr/>
        </p:nvSpPr>
        <p:spPr>
          <a:xfrm>
            <a:off x="676370" y="686225"/>
            <a:ext cx="23024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Instead of Religious </a:t>
            </a:r>
            <a:r>
              <a:rPr lang="en-US" sz="8000" b="1" dirty="0">
                <a:solidFill>
                  <a:srgbClr val="512373"/>
                </a:solidFill>
                <a:latin typeface="Calibri"/>
                <a:cs typeface="Gotham Pro Black" panose="02000903040000020004" pitchFamily="50" charset="0"/>
              </a:rPr>
              <a:t>Labeling (BBS),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Empower Children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0596EA-9C8C-E358-F1F4-7C85CB1E2A8C}"/>
              </a:ext>
            </a:extLst>
          </p:cNvPr>
          <p:cNvSpPr txBox="1">
            <a:spLocks/>
          </p:cNvSpPr>
          <p:nvPr/>
        </p:nvSpPr>
        <p:spPr>
          <a:xfrm>
            <a:off x="939417" y="2312251"/>
            <a:ext cx="22498811" cy="11430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3703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6600">
                <a:solidFill>
                  <a:schemeClr val="bg1">
                    <a:lumMod val="50000"/>
                  </a:schemeClr>
                </a:solidFill>
              </a:rPr>
              <a:t>Why not let interfaith child decides his/her own faith as an adult?</a:t>
            </a:r>
            <a:endParaRPr lang="en-IN" sz="6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1" descr="Picture 1">
            <a:extLst>
              <a:ext uri="{FF2B5EF4-FFF2-40B4-BE49-F238E27FC236}">
                <a16:creationId xmlns:a16="http://schemas.microsoft.com/office/drawing/2014/main" id="{0E7714E2-FE6E-F8B8-650C-4822B4837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105" y="3250793"/>
            <a:ext cx="3935215" cy="527399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75BD7F9A-F447-88E9-05DF-9C0E8614D4A9}"/>
              </a:ext>
            </a:extLst>
          </p:cNvPr>
          <p:cNvSpPr txBox="1"/>
          <p:nvPr/>
        </p:nvSpPr>
        <p:spPr>
          <a:xfrm>
            <a:off x="6566961" y="8405339"/>
            <a:ext cx="10379890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6000" dirty="0">
                <a:solidFill>
                  <a:schemeClr val="bg1">
                    <a:lumMod val="50000"/>
                  </a:schemeClr>
                </a:solidFill>
              </a:rPr>
              <a:t>President Barack Obama</a:t>
            </a:r>
          </a:p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6000" dirty="0">
                <a:solidFill>
                  <a:schemeClr val="bg1">
                    <a:lumMod val="50000"/>
                  </a:schemeClr>
                </a:solidFill>
              </a:rPr>
              <a:t>Father: Muslim</a:t>
            </a:r>
          </a:p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6000" dirty="0">
                <a:solidFill>
                  <a:schemeClr val="bg1">
                    <a:lumMod val="50000"/>
                  </a:schemeClr>
                </a:solidFill>
              </a:rPr>
              <a:t>Mother: Christian</a:t>
            </a:r>
          </a:p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6000" dirty="0">
                <a:solidFill>
                  <a:schemeClr val="bg1">
                    <a:lumMod val="50000"/>
                  </a:schemeClr>
                </a:solidFill>
              </a:rPr>
              <a:t>Choice as an adult: Christian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31A5B7-66AD-2546-7BEF-9EC680202781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</p:spTree>
    <p:extLst>
      <p:ext uri="{BB962C8B-B14F-4D97-AF65-F5344CB8AC3E}">
        <p14:creationId xmlns:p14="http://schemas.microsoft.com/office/powerpoint/2010/main" val="427411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553AE-6A6B-452B-CE8B-1976C36B9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0D8F3E6F-154B-CA41-A139-D926ECA12646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25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43E55591-91F5-BDF6-45D0-2F50295D8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DBED1FAD-F597-9D33-6E06-07EE084F3379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Take Home Messages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378975-563E-8A59-27D1-38084F76A562}"/>
              </a:ext>
            </a:extLst>
          </p:cNvPr>
          <p:cNvSpPr txBox="1">
            <a:spLocks/>
          </p:cNvSpPr>
          <p:nvPr/>
        </p:nvSpPr>
        <p:spPr>
          <a:xfrm>
            <a:off x="1643299" y="2832656"/>
            <a:ext cx="21740300" cy="4525963"/>
          </a:xfrm>
          <a:prstGeom prst="rect">
            <a:avLst/>
          </a:prstGeom>
        </p:spPr>
        <p:txBody>
          <a:bodyPr/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defRPr sz="2400"/>
            </a:pPr>
            <a:r>
              <a:rPr lang="en-US" sz="6600" dirty="0">
                <a:solidFill>
                  <a:schemeClr val="bg1">
                    <a:lumMod val="50000"/>
                  </a:schemeClr>
                </a:solidFill>
              </a:rPr>
              <a:t>All religions are not the same</a:t>
            </a:r>
          </a:p>
          <a:p>
            <a:pPr>
              <a:spcBef>
                <a:spcPts val="500"/>
              </a:spcBef>
              <a:defRPr sz="2400"/>
            </a:pPr>
            <a:r>
              <a:rPr lang="en-US" sz="6600" b="1" dirty="0">
                <a:solidFill>
                  <a:schemeClr val="bg1">
                    <a:lumMod val="50000"/>
                  </a:schemeClr>
                </a:solidFill>
              </a:rPr>
              <a:t>Exclusivism</a:t>
            </a:r>
            <a:r>
              <a:rPr lang="en-US" sz="6600" dirty="0">
                <a:solidFill>
                  <a:schemeClr val="bg1">
                    <a:lumMod val="50000"/>
                  </a:schemeClr>
                </a:solidFill>
              </a:rPr>
              <a:t> has no place in interfaith marriages</a:t>
            </a:r>
          </a:p>
          <a:p>
            <a:pPr marL="1828343" lvl="2" indent="-456971">
              <a:spcBef>
                <a:spcPts val="400"/>
              </a:spcBef>
              <a:defRPr sz="2000"/>
            </a:pPr>
            <a:r>
              <a:rPr lang="en-US" sz="5800" dirty="0">
                <a:solidFill>
                  <a:schemeClr val="bg1">
                    <a:lumMod val="50000"/>
                  </a:schemeClr>
                </a:solidFill>
              </a:rPr>
              <a:t>No fake-conversion</a:t>
            </a:r>
          </a:p>
          <a:p>
            <a:pPr>
              <a:spcBef>
                <a:spcPts val="500"/>
              </a:spcBef>
              <a:defRPr sz="2400"/>
            </a:pPr>
            <a:r>
              <a:rPr lang="en-US" sz="6600" b="1" dirty="0">
                <a:solidFill>
                  <a:schemeClr val="bg1">
                    <a:lumMod val="50000"/>
                  </a:schemeClr>
                </a:solidFill>
              </a:rPr>
              <a:t>True Pluralism</a:t>
            </a:r>
            <a:r>
              <a:rPr lang="en-US" sz="6600" dirty="0">
                <a:solidFill>
                  <a:schemeClr val="bg1">
                    <a:lumMod val="50000"/>
                  </a:schemeClr>
                </a:solidFill>
              </a:rPr>
              <a:t>: Raise interfaith child in two faiths</a:t>
            </a:r>
          </a:p>
          <a:p>
            <a:pPr marL="1657122" lvl="2" indent="-285750">
              <a:spcBef>
                <a:spcPts val="400"/>
              </a:spcBef>
              <a:defRPr sz="2000"/>
            </a:pPr>
            <a:r>
              <a:rPr lang="en-US" sz="5800" dirty="0">
                <a:solidFill>
                  <a:schemeClr val="bg1">
                    <a:lumMod val="50000"/>
                  </a:schemeClr>
                </a:solidFill>
              </a:rPr>
              <a:t> Interfaith child should be given an option to choose his/her faith</a:t>
            </a:r>
          </a:p>
        </p:txBody>
      </p:sp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1606CC33-63B3-6827-DF88-670C648D5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131" y="7515220"/>
            <a:ext cx="4580124" cy="478967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09E553-ACE9-6870-1F2F-85E2E13B8AC2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</p:spTree>
    <p:extLst>
      <p:ext uri="{BB962C8B-B14F-4D97-AF65-F5344CB8AC3E}">
        <p14:creationId xmlns:p14="http://schemas.microsoft.com/office/powerpoint/2010/main" val="424217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266DD-DC9D-6A83-7816-EF472B37B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8D8F2359-6591-8A29-830A-0A30AE23CA11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26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BD610321-B8DC-7E84-5EB7-8E45FA51F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841731-F336-0D5A-CEC6-57F19BE8F693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  <p:pic>
        <p:nvPicPr>
          <p:cNvPr id="2" name="Picture 1" descr="Picture 1">
            <a:extLst>
              <a:ext uri="{FF2B5EF4-FFF2-40B4-BE49-F238E27FC236}">
                <a16:creationId xmlns:a16="http://schemas.microsoft.com/office/drawing/2014/main" id="{AB0A8549-1C1F-25EE-8931-14E4CACA4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716" y="143004"/>
            <a:ext cx="16579479" cy="13138163"/>
          </a:xfrm>
          <a:prstGeom prst="rect">
            <a:avLst/>
          </a:prstGeom>
          <a:ln w="6350" cap="rnd">
            <a:solidFill>
              <a:srgbClr val="000000"/>
            </a:solidFill>
            <a:miter/>
          </a:ln>
        </p:spPr>
      </p:pic>
      <p:sp>
        <p:nvSpPr>
          <p:cNvPr id="6" name="Multiply 4">
            <a:extLst>
              <a:ext uri="{FF2B5EF4-FFF2-40B4-BE49-F238E27FC236}">
                <a16:creationId xmlns:a16="http://schemas.microsoft.com/office/drawing/2014/main" id="{85A0D44D-EEA4-7C57-9A3D-34F89B8F6C6E}"/>
              </a:ext>
            </a:extLst>
          </p:cNvPr>
          <p:cNvSpPr/>
          <p:nvPr/>
        </p:nvSpPr>
        <p:spPr>
          <a:xfrm>
            <a:off x="7144328" y="963204"/>
            <a:ext cx="9613110" cy="10269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579"/>
                </a:moveTo>
                <a:lnTo>
                  <a:pt x="4183" y="0"/>
                </a:lnTo>
                <a:lnTo>
                  <a:pt x="10800" y="6087"/>
                </a:lnTo>
                <a:lnTo>
                  <a:pt x="17417" y="0"/>
                </a:lnTo>
                <a:lnTo>
                  <a:pt x="21600" y="5579"/>
                </a:lnTo>
                <a:lnTo>
                  <a:pt x="15924" y="10800"/>
                </a:lnTo>
                <a:lnTo>
                  <a:pt x="21600" y="16021"/>
                </a:lnTo>
                <a:lnTo>
                  <a:pt x="17417" y="21600"/>
                </a:lnTo>
                <a:lnTo>
                  <a:pt x="10800" y="15513"/>
                </a:lnTo>
                <a:lnTo>
                  <a:pt x="4183" y="21600"/>
                </a:lnTo>
                <a:lnTo>
                  <a:pt x="0" y="16021"/>
                </a:lnTo>
                <a:lnTo>
                  <a:pt x="5676" y="10800"/>
                </a:lnTo>
                <a:lnTo>
                  <a:pt x="0" y="5579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4999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299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E3939-4A55-3555-E98E-EA2661D3D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BA535038-990F-C8B9-FDDD-298768A4DBBF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27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CE78CDD6-E625-9960-3A70-08FA15513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6C987D-0B29-96EF-E604-8F241A1B1E86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  <p:pic>
        <p:nvPicPr>
          <p:cNvPr id="3" name="Picture 2" descr="A person and person with an orange and white background&#10;&#10;Description automatically generated">
            <a:extLst>
              <a:ext uri="{FF2B5EF4-FFF2-40B4-BE49-F238E27FC236}">
                <a16:creationId xmlns:a16="http://schemas.microsoft.com/office/drawing/2014/main" id="{048C0A9B-C684-06B5-D86B-4F34ADD13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45" y="76200"/>
            <a:ext cx="12156170" cy="121350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16A1F5-BFB5-E0AC-2AB6-5896F4AFB7CD}"/>
              </a:ext>
            </a:extLst>
          </p:cNvPr>
          <p:cNvSpPr/>
          <p:nvPr/>
        </p:nvSpPr>
        <p:spPr>
          <a:xfrm>
            <a:off x="13548049" y="5113176"/>
            <a:ext cx="4609322" cy="1324946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Fall 2025</a:t>
            </a:r>
          </a:p>
        </p:txBody>
      </p:sp>
    </p:spTree>
    <p:extLst>
      <p:ext uri="{BB962C8B-B14F-4D97-AF65-F5344CB8AC3E}">
        <p14:creationId xmlns:p14="http://schemas.microsoft.com/office/powerpoint/2010/main" val="2296940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1F1A7-C6FE-ECCE-0367-B63D3B638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CDB09083-ECB7-1109-EA4E-24B0312249AA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28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01E5C4BB-2D90-4D2F-00BF-1D7F1557C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EE8B9CED-CF17-CCD6-2BBB-ECBE31008675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Author’s Books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pic>
        <p:nvPicPr>
          <p:cNvPr id="11" name="Picture 10" descr="A collection of books with religious symbols&#10;&#10;Description automatically generated">
            <a:extLst>
              <a:ext uri="{FF2B5EF4-FFF2-40B4-BE49-F238E27FC236}">
                <a16:creationId xmlns:a16="http://schemas.microsoft.com/office/drawing/2014/main" id="{AC2909B4-8030-760A-55D2-91B5C50DD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10" y="0"/>
            <a:ext cx="24384006" cy="1371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19CD93-2F6B-03CF-8C45-6987ECD833E5}"/>
              </a:ext>
            </a:extLst>
          </p:cNvPr>
          <p:cNvSpPr txBox="1"/>
          <p:nvPr/>
        </p:nvSpPr>
        <p:spPr>
          <a:xfrm>
            <a:off x="8765735" y="6525096"/>
            <a:ext cx="8276492" cy="1015663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2">
                    <a:lumMod val="10000"/>
                  </a:schemeClr>
                </a:solidFill>
              </a:rPr>
              <a:t>Google search Dilip Amin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ABFA47-349D-17BE-DCAE-878E42CCD12A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</p:spTree>
    <p:extLst>
      <p:ext uri="{BB962C8B-B14F-4D97-AF65-F5344CB8AC3E}">
        <p14:creationId xmlns:p14="http://schemas.microsoft.com/office/powerpoint/2010/main" val="336516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30D29-60EF-2728-1194-5954690B9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FDD54858-055D-451E-8310-6E59FD41DE23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3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127CF747-052F-6FBB-30AD-F5B8C09DF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0B9D5064-4177-C2E3-02F0-D05AFB1FE67D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Marriages of Muslims in America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pic>
        <p:nvPicPr>
          <p:cNvPr id="2" name="Picture 1" descr="Picture 1">
            <a:extLst>
              <a:ext uri="{FF2B5EF4-FFF2-40B4-BE49-F238E27FC236}">
                <a16:creationId xmlns:a16="http://schemas.microsoft.com/office/drawing/2014/main" id="{516658BE-14F5-2921-AA68-9836328C6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7498" y="3291474"/>
            <a:ext cx="28717395" cy="710529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F56100D1-5A3C-71B8-8EB1-81A1BC3234CB}"/>
              </a:ext>
            </a:extLst>
          </p:cNvPr>
          <p:cNvSpPr txBox="1"/>
          <p:nvPr/>
        </p:nvSpPr>
        <p:spPr>
          <a:xfrm>
            <a:off x="13180741" y="10396769"/>
            <a:ext cx="943295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/>
            </a:lvl1pPr>
          </a:lstStyle>
          <a:p>
            <a:r>
              <a:rPr sz="3600" dirty="0">
                <a:solidFill>
                  <a:schemeClr val="bg1">
                    <a:lumMod val="50000"/>
                  </a:schemeClr>
                </a:solidFill>
              </a:rPr>
              <a:t>Shafaq </a:t>
            </a:r>
            <a:r>
              <a:rPr sz="3600" dirty="0" err="1">
                <a:solidFill>
                  <a:schemeClr val="bg1">
                    <a:lumMod val="50000"/>
                  </a:schemeClr>
                </a:solidFill>
              </a:rPr>
              <a:t>Mayat</a:t>
            </a:r>
            <a:r>
              <a:rPr sz="3600" dirty="0">
                <a:solidFill>
                  <a:schemeClr val="bg1">
                    <a:lumMod val="50000"/>
                  </a:schemeClr>
                </a:solidFill>
              </a:rPr>
              <a:t> and Dilip Amin, page 17 of the book</a:t>
            </a: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B179FB8C-9041-9823-DE95-3DD194290D20}"/>
              </a:ext>
            </a:extLst>
          </p:cNvPr>
          <p:cNvSpPr/>
          <p:nvPr/>
        </p:nvSpPr>
        <p:spPr>
          <a:xfrm>
            <a:off x="21668626" y="8285323"/>
            <a:ext cx="945066" cy="97819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9D9943-5ACE-080C-877A-CC5F6F8B6DF4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  <p:pic>
        <p:nvPicPr>
          <p:cNvPr id="10" name="Picture 9" descr="A red and white cover with a heart and symbols on it&#10;&#10;AI-generated content may be incorrect.">
            <a:extLst>
              <a:ext uri="{FF2B5EF4-FFF2-40B4-BE49-F238E27FC236}">
                <a16:creationId xmlns:a16="http://schemas.microsoft.com/office/drawing/2014/main" id="{47913986-FE1D-2D4A-1728-880AAEFE7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692" y="10060556"/>
            <a:ext cx="879170" cy="131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86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59519-7DD6-C317-C410-6CBFE3F62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8395EAE0-F2C0-3DF3-5E44-5D9F313EE98B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4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AA69D518-9CE1-67ED-CE59-AD5ECDAA4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F7BE6D3D-804B-74DE-7977-51EEA2396188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Dharmic vs. Abrahamic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30B42692-57E9-87AD-E422-AEECEB622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21" y="2254154"/>
            <a:ext cx="16276320" cy="9207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809663-FE98-95DC-8153-AF2FE47A01D9}"/>
              </a:ext>
            </a:extLst>
          </p:cNvPr>
          <p:cNvSpPr txBox="1"/>
          <p:nvPr/>
        </p:nvSpPr>
        <p:spPr>
          <a:xfrm>
            <a:off x="18502519" y="11280160"/>
            <a:ext cx="4456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Page 2 of the book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0B1949-6EBE-450F-FEEB-27750F9281FE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  <p:pic>
        <p:nvPicPr>
          <p:cNvPr id="7" name="Picture 6" descr="A red and white cover with a heart and symbols on it&#10;&#10;AI-generated content may be incorrect.">
            <a:extLst>
              <a:ext uri="{FF2B5EF4-FFF2-40B4-BE49-F238E27FC236}">
                <a16:creationId xmlns:a16="http://schemas.microsoft.com/office/drawing/2014/main" id="{F402A68A-5193-9FCA-BC49-D76213FEC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542" y="10902840"/>
            <a:ext cx="879170" cy="131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26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B9B80-8F44-6396-953F-D7DA9AB03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3AAAFBF-310E-231D-4B60-D601F0EAE486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5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07ED7F37-7633-E20B-3AF8-EDF4102FF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33E05B63-BBD6-365F-87A8-A8C0E1E5EB6C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Love Progression (Location: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 College Dorm)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EDB8CF-9EF0-6E5A-39CE-5DC415E58F48}"/>
              </a:ext>
            </a:extLst>
          </p:cNvPr>
          <p:cNvSpPr txBox="1">
            <a:spLocks noGrp="1"/>
          </p:cNvSpPr>
          <p:nvPr/>
        </p:nvSpPr>
        <p:spPr>
          <a:xfrm>
            <a:off x="1645919" y="2312251"/>
            <a:ext cx="21737679" cy="6692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45719" rIns="45719">
            <a:no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742950" lvl="1" indent="-285750">
              <a:spcBef>
                <a:spcPts val="8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6000" dirty="0"/>
              <a:t>Pluralist, secular</a:t>
            </a:r>
          </a:p>
          <a:p>
            <a:pPr marL="742950" lvl="1" indent="-285750">
              <a:spcBef>
                <a:spcPts val="8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6000" dirty="0"/>
              <a:t>There is One God, why fight? </a:t>
            </a:r>
          </a:p>
          <a:p>
            <a:pPr marL="742950" lvl="1" indent="-285750">
              <a:spcBef>
                <a:spcPts val="8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6000" dirty="0"/>
              <a:t>Sympathy game</a:t>
            </a:r>
          </a:p>
          <a:p>
            <a:pPr marL="742950" lvl="1" indent="-285750">
              <a:spcBef>
                <a:spcPts val="8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6000" dirty="0"/>
              <a:t>Spend money, 10X love </a:t>
            </a:r>
          </a:p>
          <a:p>
            <a:pPr marL="742950" lvl="1" indent="-285750">
              <a:spcBef>
                <a:spcPts val="8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6000" dirty="0">
                <a:solidFill>
                  <a:schemeClr val="bg2">
                    <a:lumMod val="10000"/>
                  </a:schemeClr>
                </a:solidFill>
              </a:rPr>
              <a:t>Discussion on--Who is God? Why don’t you explore your own faith? </a:t>
            </a:r>
          </a:p>
          <a:p>
            <a:pPr marL="742950" lvl="1" indent="-285750">
              <a:spcBef>
                <a:spcPts val="8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6000" dirty="0">
                <a:solidFill>
                  <a:schemeClr val="bg2">
                    <a:lumMod val="10000"/>
                  </a:schemeClr>
                </a:solidFill>
              </a:rPr>
              <a:t>“Sorry can’t marry because my mother…” convert, convert, convert!</a:t>
            </a:r>
          </a:p>
        </p:txBody>
      </p:sp>
      <p:pic>
        <p:nvPicPr>
          <p:cNvPr id="4" name="Picture 2" descr="Picture 2">
            <a:extLst>
              <a:ext uri="{FF2B5EF4-FFF2-40B4-BE49-F238E27FC236}">
                <a16:creationId xmlns:a16="http://schemas.microsoft.com/office/drawing/2014/main" id="{0668812A-343F-E38B-0F7F-E0A04D800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3703" y="1813227"/>
            <a:ext cx="5048704" cy="504477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14D0CB-1691-B36C-4393-8CCA0708E2C9}"/>
              </a:ext>
            </a:extLst>
          </p:cNvPr>
          <p:cNvSpPr/>
          <p:nvPr/>
        </p:nvSpPr>
        <p:spPr>
          <a:xfrm>
            <a:off x="14280173" y="12899445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</p:spTree>
    <p:extLst>
      <p:ext uri="{BB962C8B-B14F-4D97-AF65-F5344CB8AC3E}">
        <p14:creationId xmlns:p14="http://schemas.microsoft.com/office/powerpoint/2010/main" val="55203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8C0E1-7348-71AE-0532-309191C31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59B83F7B-B78A-EFE0-D878-B8BA7C912C79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6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B3125383-49F4-8654-A169-2793A845E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05A34F30-5A16-5AFE-9AFE-CC5628C8AEE2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On the Day (Location: You</a:t>
            </a:r>
            <a:r>
              <a:rPr lang="en-US" sz="8000" b="1" dirty="0">
                <a:solidFill>
                  <a:srgbClr val="512373"/>
                </a:solidFill>
                <a:latin typeface="Calibri"/>
                <a:cs typeface="Gotham Pro Black" panose="02000903040000020004" pitchFamily="50" charset="0"/>
              </a:rPr>
              <a:t>r Dinner Table)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sp>
        <p:nvSpPr>
          <p:cNvPr id="2" name="Shape 62">
            <a:extLst>
              <a:ext uri="{FF2B5EF4-FFF2-40B4-BE49-F238E27FC236}">
                <a16:creationId xmlns:a16="http://schemas.microsoft.com/office/drawing/2014/main" id="{FBE0CC5E-528D-6E87-9B82-BE25880794CD}"/>
              </a:ext>
            </a:extLst>
          </p:cNvPr>
          <p:cNvSpPr txBox="1"/>
          <p:nvPr/>
        </p:nvSpPr>
        <p:spPr>
          <a:xfrm>
            <a:off x="994051" y="2312251"/>
            <a:ext cx="22883262" cy="10433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rPr sz="4800" dirty="0">
                <a:solidFill>
                  <a:schemeClr val="bg1">
                    <a:lumMod val="50000"/>
                  </a:schemeClr>
                </a:solidFill>
              </a:rPr>
              <a:t>A big surprise!</a:t>
            </a:r>
          </a:p>
          <a:p>
            <a:pPr marL="742950" lvl="1" indent="-342900">
              <a:buSzPct val="100000"/>
              <a:buFont typeface="Arial"/>
              <a:buChar char="–"/>
              <a:defRPr sz="2000" i="1">
                <a:solidFill>
                  <a:srgbClr val="404040"/>
                </a:solidFill>
              </a:defRPr>
            </a:pPr>
            <a:r>
              <a:rPr sz="4800" dirty="0">
                <a:solidFill>
                  <a:schemeClr val="bg1">
                    <a:lumMod val="50000"/>
                  </a:schemeClr>
                </a:solidFill>
              </a:rPr>
              <a:t>“Mom, I am in love with Muhammad”</a:t>
            </a:r>
          </a:p>
          <a:p>
            <a:pPr marL="742950" lvl="1" indent="-342900">
              <a:buSzPct val="100000"/>
              <a:buFont typeface="Arial"/>
              <a:buChar char="–"/>
              <a:defRPr sz="2000">
                <a:solidFill>
                  <a:srgbClr val="404040"/>
                </a:solidFill>
              </a:defRPr>
            </a:pPr>
            <a:r>
              <a:rPr sz="4800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sz="4800" i="1" dirty="0">
                <a:solidFill>
                  <a:schemeClr val="bg1">
                    <a:lumMod val="50000"/>
                  </a:schemeClr>
                </a:solidFill>
              </a:rPr>
              <a:t>Dad: I am in love with Jennifer</a:t>
            </a:r>
            <a:r>
              <a:rPr sz="4800" dirty="0">
                <a:solidFill>
                  <a:schemeClr val="bg1">
                    <a:lumMod val="50000"/>
                  </a:schemeClr>
                </a:solidFill>
              </a:rPr>
              <a:t>”</a:t>
            </a:r>
            <a:r>
              <a:rPr lang="en-IN" sz="4800" b="1" u="sng" dirty="0">
                <a:solidFill>
                  <a:srgbClr val="FFFFFF"/>
                </a:solidFill>
              </a:rPr>
              <a:t>NO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IN" sz="4800" dirty="0">
                <a:solidFill>
                  <a:schemeClr val="bg1">
                    <a:lumMod val="50000"/>
                  </a:schemeClr>
                </a:solidFill>
              </a:rPr>
              <a:t>Normal reaction</a:t>
            </a:r>
          </a:p>
          <a:p>
            <a:pPr marL="742950" lvl="1" indent="-342900">
              <a:buSzPct val="100000"/>
              <a:buFont typeface="Arial"/>
              <a:buChar char="–"/>
              <a:defRPr sz="2000">
                <a:solidFill>
                  <a:srgbClr val="404040"/>
                </a:solidFill>
              </a:defRPr>
            </a:pPr>
            <a:r>
              <a:rPr lang="en-IN" sz="4800" dirty="0">
                <a:solidFill>
                  <a:schemeClr val="bg1">
                    <a:lumMod val="50000"/>
                  </a:schemeClr>
                </a:solidFill>
              </a:rPr>
              <a:t>“I told you not to marry Interfaith” </a:t>
            </a:r>
          </a:p>
          <a:p>
            <a:pPr marL="742950" lvl="1" indent="-342900">
              <a:buSzPct val="100000"/>
              <a:buFont typeface="Arial"/>
              <a:buChar char="–"/>
              <a:defRPr sz="2000">
                <a:solidFill>
                  <a:srgbClr val="404040"/>
                </a:solidFill>
              </a:defRPr>
            </a:pPr>
            <a:r>
              <a:rPr lang="en-IN" sz="4800" dirty="0">
                <a:solidFill>
                  <a:schemeClr val="bg1">
                    <a:lumMod val="50000"/>
                  </a:schemeClr>
                </a:solidFill>
              </a:rPr>
              <a:t>“Muslims/Christians are bad”</a:t>
            </a:r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rPr lang="en-IN" sz="4800" dirty="0">
                <a:solidFill>
                  <a:schemeClr val="bg1">
                    <a:lumMod val="50000"/>
                  </a:schemeClr>
                </a:solidFill>
              </a:rPr>
              <a:t>Be realistic, collect facts</a:t>
            </a:r>
          </a:p>
          <a:p>
            <a:pPr marL="742950" lvl="1" indent="-342900">
              <a:buSzPct val="100000"/>
              <a:buFont typeface="Arial"/>
              <a:buChar char="–"/>
              <a:defRPr sz="2000">
                <a:solidFill>
                  <a:srgbClr val="404040"/>
                </a:solidFill>
              </a:defRPr>
            </a:pPr>
            <a:r>
              <a:rPr lang="en-IN" sz="4800" dirty="0">
                <a:solidFill>
                  <a:schemeClr val="bg1">
                    <a:lumMod val="50000"/>
                  </a:schemeClr>
                </a:solidFill>
              </a:rPr>
              <a:t>Just listen to your child</a:t>
            </a:r>
          </a:p>
          <a:p>
            <a:pPr marL="742950" lvl="1" indent="-342900">
              <a:buSzPct val="100000"/>
              <a:buFont typeface="Arial"/>
              <a:buChar char="–"/>
              <a:defRPr sz="2000">
                <a:solidFill>
                  <a:srgbClr val="404040"/>
                </a:solidFill>
              </a:defRPr>
            </a:pPr>
            <a:r>
              <a:rPr lang="en-IN" sz="4800" dirty="0">
                <a:solidFill>
                  <a:schemeClr val="bg1">
                    <a:lumMod val="50000"/>
                  </a:schemeClr>
                </a:solidFill>
              </a:rPr>
              <a:t>Visit their mosque/church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solidFill>
                  <a:srgbClr val="0D0D0D"/>
                </a:solidFill>
              </a:defRPr>
            </a:pPr>
            <a:r>
              <a:rPr lang="en-IN" sz="4800" dirty="0">
                <a:solidFill>
                  <a:schemeClr val="bg1">
                    <a:lumMod val="50000"/>
                  </a:schemeClr>
                </a:solidFill>
              </a:rPr>
              <a:t>Propose - Share &amp; Respect with Equality</a:t>
            </a:r>
          </a:p>
          <a:p>
            <a:pPr marL="742950" lvl="1" indent="-342900">
              <a:buSzPct val="100000"/>
              <a:buFont typeface="Arial"/>
              <a:buChar char="–"/>
              <a:defRPr sz="2000">
                <a:solidFill>
                  <a:srgbClr val="404040"/>
                </a:solidFill>
              </a:defRPr>
            </a:pPr>
            <a:r>
              <a:rPr lang="en-IN" sz="4800" dirty="0">
                <a:solidFill>
                  <a:schemeClr val="bg1">
                    <a:lumMod val="50000"/>
                  </a:schemeClr>
                </a:solidFill>
              </a:rPr>
              <a:t>50%-50%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solidFill>
                  <a:srgbClr val="0D0D0D"/>
                </a:solidFill>
              </a:defRPr>
            </a:pPr>
            <a:r>
              <a:rPr lang="en-IN" sz="4800" dirty="0">
                <a:solidFill>
                  <a:schemeClr val="bg1">
                    <a:lumMod val="50000"/>
                  </a:schemeClr>
                </a:solidFill>
              </a:rPr>
              <a:t>Propose: NO BBS</a:t>
            </a:r>
          </a:p>
          <a:p>
            <a:pPr marL="742950" lvl="1" indent="-342900">
              <a:buSzPct val="100000"/>
              <a:buFont typeface="Arial"/>
              <a:buChar char="–"/>
              <a:defRPr sz="2000">
                <a:solidFill>
                  <a:srgbClr val="404040"/>
                </a:solidFill>
              </a:defRPr>
            </a:pPr>
            <a:endParaRPr lang="en-IN" sz="4800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342900">
              <a:buSzPct val="100000"/>
              <a:buFont typeface="Arial"/>
              <a:buChar char="–"/>
              <a:defRPr sz="2000">
                <a:solidFill>
                  <a:srgbClr val="404040"/>
                </a:solidFill>
              </a:defRPr>
            </a:pPr>
            <a:endParaRPr lang="en-IN" sz="4800" dirty="0">
              <a:solidFill>
                <a:srgbClr val="FFFFFF"/>
              </a:solidFill>
            </a:endParaRPr>
          </a:p>
        </p:txBody>
      </p:sp>
      <p:pic>
        <p:nvPicPr>
          <p:cNvPr id="4" name="Picture 1" descr="Picture 1">
            <a:extLst>
              <a:ext uri="{FF2B5EF4-FFF2-40B4-BE49-F238E27FC236}">
                <a16:creationId xmlns:a16="http://schemas.microsoft.com/office/drawing/2014/main" id="{82F65CA2-A155-55C0-A3AF-8B95BA84D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133" y="6512356"/>
            <a:ext cx="9090515" cy="7203644"/>
          </a:xfrm>
          <a:prstGeom prst="rect">
            <a:avLst/>
          </a:prstGeom>
          <a:ln w="6350" cap="rnd">
            <a:solidFill>
              <a:srgbClr val="000000"/>
            </a:solidFill>
            <a:miter/>
          </a:ln>
        </p:spPr>
      </p:pic>
      <p:pic>
        <p:nvPicPr>
          <p:cNvPr id="11" name="Picture 10" descr="A red and white cover with a heart and symbols on it&#10;&#10;AI-generated content may be incorrect.">
            <a:extLst>
              <a:ext uri="{FF2B5EF4-FFF2-40B4-BE49-F238E27FC236}">
                <a16:creationId xmlns:a16="http://schemas.microsoft.com/office/drawing/2014/main" id="{18F01D12-ABD8-5E14-E0B5-3DDD7E7F8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685" y="177854"/>
            <a:ext cx="2427795" cy="36416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6EBBBCD-4F1C-642A-E820-374BC5589E9A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DE9A81-F6CC-6E17-5F4E-B72B07553DFE}"/>
              </a:ext>
            </a:extLst>
          </p:cNvPr>
          <p:cNvSpPr txBox="1"/>
          <p:nvPr/>
        </p:nvSpPr>
        <p:spPr>
          <a:xfrm>
            <a:off x="21144048" y="3819546"/>
            <a:ext cx="353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Available on Amazon</a:t>
            </a:r>
          </a:p>
        </p:txBody>
      </p:sp>
    </p:spTree>
    <p:extLst>
      <p:ext uri="{BB962C8B-B14F-4D97-AF65-F5344CB8AC3E}">
        <p14:creationId xmlns:p14="http://schemas.microsoft.com/office/powerpoint/2010/main" val="394090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D1746-D3A1-0DCF-6F0D-7B8458DAA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66C60B07-98EB-C6F3-36E5-FE6914FF6F4A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7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97EF12A6-D1BC-5382-4380-F6F056FFF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0CCC9903-5529-32C1-F9CF-ED5B5DC326FE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The Ten Commandments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pic>
        <p:nvPicPr>
          <p:cNvPr id="2" name="Picture 6" descr="C:\aa-Dilip\InterfaithShaadi\Photos-video-movies\Ten commendments.jpg.png">
            <a:extLst>
              <a:ext uri="{FF2B5EF4-FFF2-40B4-BE49-F238E27FC236}">
                <a16:creationId xmlns:a16="http://schemas.microsoft.com/office/drawing/2014/main" id="{81C9C0E3-D56E-9B11-6746-3557D1405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2360" y="8247947"/>
            <a:ext cx="5565394" cy="421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2904B12D-58D5-8146-93F3-CD0E6A65FDEC}"/>
              </a:ext>
            </a:extLst>
          </p:cNvPr>
          <p:cNvSpPr txBox="1"/>
          <p:nvPr/>
        </p:nvSpPr>
        <p:spPr>
          <a:xfrm>
            <a:off x="2436517" y="8915401"/>
            <a:ext cx="6044543" cy="280076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/>
            <a:r>
              <a:rPr lang="en-CA" altLang="en-US" sz="4400" b="1" dirty="0"/>
              <a:t>Bible:</a:t>
            </a:r>
          </a:p>
          <a:p>
            <a:pPr eaLnBrk="1" hangingPunct="1"/>
            <a:r>
              <a:rPr lang="en-CA" altLang="en-US" sz="4400" dirty="0"/>
              <a:t>“Jealous God” 31 times</a:t>
            </a:r>
          </a:p>
          <a:p>
            <a:pPr eaLnBrk="1" hangingPunct="1"/>
            <a:r>
              <a:rPr lang="en-CA" altLang="en-US" sz="4400" dirty="0"/>
              <a:t>“Angry God” 238 times </a:t>
            </a:r>
          </a:p>
          <a:p>
            <a:pPr eaLnBrk="1" hangingPunct="1"/>
            <a:r>
              <a:rPr lang="en-CA" altLang="en-US" sz="4400" dirty="0"/>
              <a:t>“fear” is used 455 times</a:t>
            </a:r>
            <a:endParaRPr lang="en-US" altLang="en-US" sz="4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AA4EF9-52BC-E740-985F-F40BE22B2F08}"/>
              </a:ext>
            </a:extLst>
          </p:cNvPr>
          <p:cNvSpPr>
            <a:spLocks noGrp="1"/>
          </p:cNvSpPr>
          <p:nvPr/>
        </p:nvSpPr>
        <p:spPr>
          <a:xfrm>
            <a:off x="2327253" y="1744902"/>
            <a:ext cx="19613880" cy="813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altLang="en-US" sz="5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"I am the Lord your God. You shall have </a:t>
            </a:r>
            <a:r>
              <a:rPr lang="en-US" altLang="en-US" sz="5400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no other gods  before me</a:t>
            </a:r>
            <a:r>
              <a:rPr lang="en-US" altLang="en-US" sz="5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You </a:t>
            </a:r>
            <a:r>
              <a:rPr lang="en-US" altLang="en-US" sz="5400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shall not make for yourself an idol</a:t>
            </a:r>
            <a:r>
              <a:rPr lang="en-US" altLang="en-US" sz="5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whether in the form of anything that is in heaven above, or that is on the earth beneath, or that is in the water under the earth. You </a:t>
            </a:r>
            <a:r>
              <a:rPr lang="en-US" altLang="en-US" sz="5400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shall not bow down to them or worship them</a:t>
            </a:r>
            <a:r>
              <a:rPr lang="en-US" altLang="en-US" sz="5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; for I the Lord your God am </a:t>
            </a:r>
            <a:r>
              <a:rPr lang="en-US" alt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 jealous God</a:t>
            </a:r>
            <a:r>
              <a:rPr lang="en-US" altLang="en-US" sz="5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… punishing children for the iniquity of parents, to the third and fourth generations of those who reject me"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E982F15-C4D4-1331-B75F-E724C79DE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0295" y="7667062"/>
            <a:ext cx="47947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CA" altLang="en-US" sz="3200" dirty="0">
                <a:solidFill>
                  <a:schemeClr val="bg1">
                    <a:lumMod val="50000"/>
                  </a:schemeClr>
                </a:solidFill>
              </a:rPr>
              <a:t>(Exodus 20:4-5</a:t>
            </a:r>
            <a:r>
              <a:rPr lang="en-US" altLang="en-US" sz="3200" dirty="0">
                <a:solidFill>
                  <a:schemeClr val="bg1">
                    <a:lumMod val="50000"/>
                  </a:schemeClr>
                </a:solidFill>
              </a:rPr>
              <a:t>; page 259)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86487D-68DE-4EB6-3260-35FE763F4CE2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</p:spTree>
    <p:extLst>
      <p:ext uri="{BB962C8B-B14F-4D97-AF65-F5344CB8AC3E}">
        <p14:creationId xmlns:p14="http://schemas.microsoft.com/office/powerpoint/2010/main" val="33068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5A941-72E2-C8CE-F16F-27F2276ED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ool&#10;&#10;Description automatically generated">
            <a:extLst>
              <a:ext uri="{FF2B5EF4-FFF2-40B4-BE49-F238E27FC236}">
                <a16:creationId xmlns:a16="http://schemas.microsoft.com/office/drawing/2014/main" id="{D0D2488A-085C-B013-D8FA-F73347032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669" y="7036281"/>
            <a:ext cx="6425981" cy="5425213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CAB3C498-ED09-9665-46DB-8D1484032A2A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8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A2029B8F-26A0-FCFE-ED76-AF58182B2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0">
            <a:extLst>
              <a:ext uri="{FF2B5EF4-FFF2-40B4-BE49-F238E27FC236}">
                <a16:creationId xmlns:a16="http://schemas.microsoft.com/office/drawing/2014/main" id="{A27F6E5F-6008-C61A-C1B6-0FF9036611B7}"/>
              </a:ext>
            </a:extLst>
          </p:cNvPr>
          <p:cNvSpPr txBox="1"/>
          <p:nvPr/>
        </p:nvSpPr>
        <p:spPr>
          <a:xfrm>
            <a:off x="884788" y="585722"/>
            <a:ext cx="22498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12373"/>
                </a:solidFill>
                <a:effectLst/>
                <a:uLnTx/>
                <a:uFillTx/>
                <a:latin typeface="Calibri"/>
                <a:ea typeface="+mn-ea"/>
                <a:cs typeface="Gotham Pro Black" panose="02000903040000020004" pitchFamily="50" charset="0"/>
              </a:rPr>
              <a:t>Christian Exclusivism</a:t>
            </a:r>
            <a:endParaRPr kumimoji="0" lang="de-DE" sz="8000" b="1" i="0" u="none" strike="noStrike" kern="1200" cap="none" spc="0" normalizeH="0" baseline="0" noProof="0" dirty="0">
              <a:ln>
                <a:noFill/>
              </a:ln>
              <a:solidFill>
                <a:srgbClr val="512373"/>
              </a:solidFill>
              <a:effectLst/>
              <a:uLnTx/>
              <a:uFillTx/>
              <a:latin typeface="Calibri"/>
              <a:ea typeface="+mn-ea"/>
              <a:cs typeface="Gotham Pro Black" panose="02000903040000020004" pitchFamily="50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640704E-7ACA-0ADF-EBB9-6616085D3883}"/>
              </a:ext>
            </a:extLst>
          </p:cNvPr>
          <p:cNvSpPr txBox="1">
            <a:spLocks noGrp="1"/>
          </p:cNvSpPr>
          <p:nvPr/>
        </p:nvSpPr>
        <p:spPr>
          <a:xfrm>
            <a:off x="1277979" y="2126163"/>
            <a:ext cx="2210562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45719" rIns="45719">
            <a:no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sz="6600" dirty="0"/>
              <a:t>Christians believe that Jesus is </a:t>
            </a:r>
            <a:r>
              <a:rPr lang="en-US" sz="6600" dirty="0"/>
              <a:t>S</a:t>
            </a:r>
            <a:r>
              <a:rPr sz="6600" dirty="0"/>
              <a:t>on of God and that faith in Jesus is the only way to achieve salvation and to enter heaven </a:t>
            </a:r>
          </a:p>
          <a:p>
            <a:pPr>
              <a:spcBef>
                <a:spcPts val="600"/>
              </a:spcBef>
              <a:defRPr sz="2800" u="sng">
                <a:latin typeface="Arial"/>
                <a:ea typeface="Arial"/>
                <a:cs typeface="Arial"/>
                <a:sym typeface="Arial"/>
              </a:defRPr>
            </a:pPr>
            <a:r>
              <a:rPr sz="6600" u="dotted" dirty="0">
                <a:uFill>
                  <a:solidFill>
                    <a:srgbClr val="FFFFFF"/>
                  </a:solidFill>
                </a:uFill>
              </a:rPr>
              <a:t>Jesus said: "I am the way, the truth, and the life. No one comes to the father </a:t>
            </a:r>
            <a:r>
              <a:rPr sz="6600" u="none" dirty="0"/>
              <a:t>(God) except through me”</a:t>
            </a:r>
          </a:p>
          <a:p>
            <a: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sz="6600" dirty="0"/>
              <a:t>A non-Baptized carries sin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0979B8-3C17-4145-F8C9-38E8842D6700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</p:spTree>
    <p:extLst>
      <p:ext uri="{BB962C8B-B14F-4D97-AF65-F5344CB8AC3E}">
        <p14:creationId xmlns:p14="http://schemas.microsoft.com/office/powerpoint/2010/main" val="415498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43F96-F42A-1D68-BF20-59D394F67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4C84C54A-618A-59DA-073A-F698FB02C69C}"/>
              </a:ext>
            </a:extLst>
          </p:cNvPr>
          <p:cNvSpPr txBox="1">
            <a:spLocks/>
          </p:cNvSpPr>
          <p:nvPr/>
        </p:nvSpPr>
        <p:spPr>
          <a:xfrm>
            <a:off x="11473669" y="12940784"/>
            <a:ext cx="1430312" cy="310776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ctr" defTabSz="984250" rtl="0" eaLnBrk="1" latinLnBrk="0" hangingPunct="1"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ctr" defTabSz="984250" rtl="0" eaLnBrk="0" fontAlgn="base" latinLnBrk="0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 defTabSz="457200"/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FC6F431B-D32A-4426-A31A-3D1A3CF87193}" type="slidenum">
              <a:rPr lang="en-US" altLang="en-US" sz="2400" b="1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457200"/>
              <a:t>9</a:t>
            </a:fld>
            <a:endParaRPr lang="en-US" altLang="en-US" sz="24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3" descr="Z:\Kalyan - Dharma Civilzation Foundation\Marketing Materials\PPT Template\colorbar.png">
            <a:extLst>
              <a:ext uri="{FF2B5EF4-FFF2-40B4-BE49-F238E27FC236}">
                <a16:creationId xmlns:a16="http://schemas.microsoft.com/office/drawing/2014/main" id="{AF8D6A7E-8C5B-A83B-FBD8-78C3846B6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b="74509"/>
          <a:stretch/>
        </p:blipFill>
        <p:spPr bwMode="auto">
          <a:xfrm flipV="1">
            <a:off x="-1" y="12461494"/>
            <a:ext cx="24377649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B4DF73-A02B-D045-9E65-9C5E4EEEBA58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1590" y="3989309"/>
            <a:ext cx="17224782" cy="910686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26F1B2D-B2A7-E3CF-546C-717F98683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374" y="6971978"/>
            <a:ext cx="3936525" cy="508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famouspeople-rules.blogspot.com/2008/10/mother-teresa.html">
            <a:hlinkClick r:id="rId5"/>
            <a:extLst>
              <a:ext uri="{FF2B5EF4-FFF2-40B4-BE49-F238E27FC236}">
                <a16:creationId xmlns:a16="http://schemas.microsoft.com/office/drawing/2014/main" id="{6FBB77BD-1177-1257-4822-1AF7156F9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034" y="6971977"/>
            <a:ext cx="3936524" cy="51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FB2781F-4422-964B-9025-D357824B640A}"/>
              </a:ext>
            </a:extLst>
          </p:cNvPr>
          <p:cNvSpPr>
            <a:spLocks noGrp="1"/>
          </p:cNvSpPr>
          <p:nvPr/>
        </p:nvSpPr>
        <p:spPr>
          <a:xfrm>
            <a:off x="4010611" y="1478642"/>
            <a:ext cx="16138846" cy="1020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457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9144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371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1828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/>
            <a:r>
              <a:rPr lang="en-US" altLang="en-US" sz="6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Those who is Baptized will go to heaven, </a:t>
            </a:r>
            <a:br>
              <a:rPr lang="en-US" altLang="en-US" sz="60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6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all others go to </a:t>
            </a:r>
            <a:r>
              <a:rPr lang="en-US" altLang="en-US" sz="6000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eternal</a:t>
            </a:r>
            <a:r>
              <a:rPr lang="en-US" altLang="en-US" sz="6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hell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6843C4-A697-03BF-5B1A-FA590E33023E}"/>
              </a:ext>
            </a:extLst>
          </p:cNvPr>
          <p:cNvSpPr/>
          <p:nvPr/>
        </p:nvSpPr>
        <p:spPr>
          <a:xfrm>
            <a:off x="14268450" y="12940784"/>
            <a:ext cx="9641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© 2025 InterfaithShaadi</a:t>
            </a:r>
          </a:p>
        </p:txBody>
      </p:sp>
    </p:spTree>
    <p:extLst>
      <p:ext uri="{BB962C8B-B14F-4D97-AF65-F5344CB8AC3E}">
        <p14:creationId xmlns:p14="http://schemas.microsoft.com/office/powerpoint/2010/main" val="114209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enutzerdefiniert 208">
      <a:dk1>
        <a:srgbClr val="F0F0F0"/>
      </a:dk1>
      <a:lt1>
        <a:srgbClr val="505050"/>
      </a:lt1>
      <a:dk2>
        <a:srgbClr val="44546A"/>
      </a:dk2>
      <a:lt2>
        <a:srgbClr val="E7E6E6"/>
      </a:lt2>
      <a:accent1>
        <a:srgbClr val="00B0F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Benutzerdefiniert 208">
      <a:dk1>
        <a:srgbClr val="F0F0F0"/>
      </a:dk1>
      <a:lt1>
        <a:srgbClr val="505050"/>
      </a:lt1>
      <a:dk2>
        <a:srgbClr val="44546A"/>
      </a:dk2>
      <a:lt2>
        <a:srgbClr val="E7E6E6"/>
      </a:lt2>
      <a:accent1>
        <a:srgbClr val="00B0F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156655</TotalTime>
  <Words>1281</Words>
  <Application>Microsoft Macintosh PowerPoint</Application>
  <PresentationFormat>Custom</PresentationFormat>
  <Paragraphs>179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ＭＳ Ｐゴシック</vt:lpstr>
      <vt:lpstr>Arial</vt:lpstr>
      <vt:lpstr>Calibri</vt:lpstr>
      <vt:lpstr>Georgia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kalyan Viswanathan</dc:creator>
  <cp:lastModifiedBy>Dilip Amin</cp:lastModifiedBy>
  <cp:revision>676</cp:revision>
  <dcterms:created xsi:type="dcterms:W3CDTF">2019-05-21T00:51:32Z</dcterms:created>
  <dcterms:modified xsi:type="dcterms:W3CDTF">2025-03-29T00:48:09Z</dcterms:modified>
</cp:coreProperties>
</file>